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9" roundtripDataSignature="AMtx7mjWG/2HJFEhQvAC82ypCuHaj7N52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customschemas.google.com/relationships/presentationmetadata" Target="metadata"/><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4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4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4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4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4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4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4"/>
          <p:cNvSpPr/>
          <p:nvPr>
            <p:ph idx="2" type="pic"/>
          </p:nvPr>
        </p:nvSpPr>
        <p:spPr>
          <a:xfrm>
            <a:off x="1792288" y="612775"/>
            <a:ext cx="5486400" cy="4114800"/>
          </a:xfrm>
          <a:prstGeom prst="rect">
            <a:avLst/>
          </a:prstGeom>
          <a:noFill/>
          <a:ln>
            <a:noFill/>
          </a:ln>
        </p:spPr>
      </p:sp>
      <p:sp>
        <p:nvSpPr>
          <p:cNvPr id="64" name="Google Shape;64;p4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4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4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jpg"/><Relationship Id="rId10" Type="http://schemas.openxmlformats.org/officeDocument/2006/relationships/image" Target="../media/image19.png"/><Relationship Id="rId13" Type="http://schemas.openxmlformats.org/officeDocument/2006/relationships/image" Target="../media/image2.jpg"/><Relationship Id="rId12"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25.png"/><Relationship Id="rId9" Type="http://schemas.openxmlformats.org/officeDocument/2006/relationships/image" Target="../media/image3.png"/><Relationship Id="rId15" Type="http://schemas.openxmlformats.org/officeDocument/2006/relationships/image" Target="../media/image4.jpg"/><Relationship Id="rId14" Type="http://schemas.openxmlformats.org/officeDocument/2006/relationships/image" Target="../media/image8.png"/><Relationship Id="rId17" Type="http://schemas.openxmlformats.org/officeDocument/2006/relationships/image" Target="../media/image7.png"/><Relationship Id="rId16" Type="http://schemas.openxmlformats.org/officeDocument/2006/relationships/image" Target="../media/image31.png"/><Relationship Id="rId5" Type="http://schemas.openxmlformats.org/officeDocument/2006/relationships/image" Target="../media/image11.png"/><Relationship Id="rId19" Type="http://schemas.openxmlformats.org/officeDocument/2006/relationships/image" Target="../media/image13.jpg"/><Relationship Id="rId6" Type="http://schemas.openxmlformats.org/officeDocument/2006/relationships/image" Target="../media/image6.png"/><Relationship Id="rId18" Type="http://schemas.openxmlformats.org/officeDocument/2006/relationships/image" Target="../media/image15.png"/><Relationship Id="rId7" Type="http://schemas.openxmlformats.org/officeDocument/2006/relationships/image" Target="../media/image5.png"/><Relationship Id="rId8" Type="http://schemas.openxmlformats.org/officeDocument/2006/relationships/image" Target="../media/image14.png"/></Relationships>
</file>

<file path=ppt/slides/_rels/slide2.xml.rels><?xml version="1.0" encoding="UTF-8" standalone="yes"?><Relationships xmlns="http://schemas.openxmlformats.org/package/2006/relationships"><Relationship Id="rId20" Type="http://schemas.openxmlformats.org/officeDocument/2006/relationships/image" Target="../media/image15.png"/><Relationship Id="rId11" Type="http://schemas.openxmlformats.org/officeDocument/2006/relationships/image" Target="../media/image16.png"/><Relationship Id="rId10" Type="http://schemas.openxmlformats.org/officeDocument/2006/relationships/image" Target="../media/image3.png"/><Relationship Id="rId21" Type="http://schemas.openxmlformats.org/officeDocument/2006/relationships/image" Target="../media/image13.jpg"/><Relationship Id="rId13" Type="http://schemas.openxmlformats.org/officeDocument/2006/relationships/image" Target="../media/image2.jpg"/><Relationship Id="rId12"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25.png"/><Relationship Id="rId9" Type="http://schemas.openxmlformats.org/officeDocument/2006/relationships/image" Target="../media/image1.jpg"/><Relationship Id="rId15" Type="http://schemas.openxmlformats.org/officeDocument/2006/relationships/image" Target="../media/image4.jpg"/><Relationship Id="rId14" Type="http://schemas.openxmlformats.org/officeDocument/2006/relationships/image" Target="../media/image8.png"/><Relationship Id="rId17" Type="http://schemas.openxmlformats.org/officeDocument/2006/relationships/image" Target="../media/image31.png"/><Relationship Id="rId16" Type="http://schemas.openxmlformats.org/officeDocument/2006/relationships/image" Target="../media/image39.png"/><Relationship Id="rId5" Type="http://schemas.openxmlformats.org/officeDocument/2006/relationships/image" Target="../media/image11.png"/><Relationship Id="rId19" Type="http://schemas.openxmlformats.org/officeDocument/2006/relationships/image" Target="../media/image7.png"/><Relationship Id="rId6" Type="http://schemas.openxmlformats.org/officeDocument/2006/relationships/image" Target="../media/image6.png"/><Relationship Id="rId18" Type="http://schemas.openxmlformats.org/officeDocument/2006/relationships/image" Target="../media/image27.png"/><Relationship Id="rId7" Type="http://schemas.openxmlformats.org/officeDocument/2006/relationships/image" Target="../media/image5.png"/><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36.png"/><Relationship Id="rId14" Type="http://schemas.openxmlformats.org/officeDocument/2006/relationships/image" Target="../media/image4.jpg"/><Relationship Id="rId17" Type="http://schemas.openxmlformats.org/officeDocument/2006/relationships/image" Target="../media/image27.png"/><Relationship Id="rId16" Type="http://schemas.openxmlformats.org/officeDocument/2006/relationships/image" Target="../media/image31.png"/><Relationship Id="rId5" Type="http://schemas.openxmlformats.org/officeDocument/2006/relationships/image" Target="../media/image6.png"/><Relationship Id="rId19" Type="http://schemas.openxmlformats.org/officeDocument/2006/relationships/image" Target="../media/image15.png"/><Relationship Id="rId6" Type="http://schemas.openxmlformats.org/officeDocument/2006/relationships/image" Target="../media/image5.png"/><Relationship Id="rId18"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35.png"/><Relationship Id="rId14" Type="http://schemas.openxmlformats.org/officeDocument/2006/relationships/image" Target="../media/image4.jpg"/><Relationship Id="rId17" Type="http://schemas.openxmlformats.org/officeDocument/2006/relationships/image" Target="../media/image27.png"/><Relationship Id="rId16" Type="http://schemas.openxmlformats.org/officeDocument/2006/relationships/image" Target="../media/image31.png"/><Relationship Id="rId5" Type="http://schemas.openxmlformats.org/officeDocument/2006/relationships/image" Target="../media/image6.png"/><Relationship Id="rId19" Type="http://schemas.openxmlformats.org/officeDocument/2006/relationships/image" Target="../media/image15.png"/><Relationship Id="rId6" Type="http://schemas.openxmlformats.org/officeDocument/2006/relationships/image" Target="../media/image5.png"/><Relationship Id="rId18"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3.png"/></Relationships>
</file>

<file path=ppt/slides/_rels/slide5.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48.png"/><Relationship Id="rId14" Type="http://schemas.openxmlformats.org/officeDocument/2006/relationships/image" Target="../media/image4.jpg"/><Relationship Id="rId17" Type="http://schemas.openxmlformats.org/officeDocument/2006/relationships/image" Target="../media/image27.png"/><Relationship Id="rId16" Type="http://schemas.openxmlformats.org/officeDocument/2006/relationships/image" Target="../media/image31.png"/><Relationship Id="rId5" Type="http://schemas.openxmlformats.org/officeDocument/2006/relationships/image" Target="../media/image6.png"/><Relationship Id="rId19" Type="http://schemas.openxmlformats.org/officeDocument/2006/relationships/image" Target="../media/image15.png"/><Relationship Id="rId6" Type="http://schemas.openxmlformats.org/officeDocument/2006/relationships/image" Target="../media/image5.png"/><Relationship Id="rId18"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3.png"/></Relationships>
</file>

<file path=ppt/slides/_rels/slide6.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40.png"/><Relationship Id="rId14" Type="http://schemas.openxmlformats.org/officeDocument/2006/relationships/image" Target="../media/image4.jpg"/><Relationship Id="rId17" Type="http://schemas.openxmlformats.org/officeDocument/2006/relationships/image" Target="../media/image27.png"/><Relationship Id="rId16" Type="http://schemas.openxmlformats.org/officeDocument/2006/relationships/image" Target="../media/image31.png"/><Relationship Id="rId5" Type="http://schemas.openxmlformats.org/officeDocument/2006/relationships/image" Target="../media/image6.png"/><Relationship Id="rId19" Type="http://schemas.openxmlformats.org/officeDocument/2006/relationships/image" Target="../media/image15.png"/><Relationship Id="rId6" Type="http://schemas.openxmlformats.org/officeDocument/2006/relationships/image" Target="../media/image5.png"/><Relationship Id="rId18"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3.png"/></Relationships>
</file>

<file path=ppt/slides/_rels/slide7.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41.png"/><Relationship Id="rId14" Type="http://schemas.openxmlformats.org/officeDocument/2006/relationships/image" Target="../media/image4.jpg"/><Relationship Id="rId17" Type="http://schemas.openxmlformats.org/officeDocument/2006/relationships/image" Target="../media/image27.png"/><Relationship Id="rId16" Type="http://schemas.openxmlformats.org/officeDocument/2006/relationships/image" Target="../media/image31.png"/><Relationship Id="rId5" Type="http://schemas.openxmlformats.org/officeDocument/2006/relationships/image" Target="../media/image6.png"/><Relationship Id="rId19" Type="http://schemas.openxmlformats.org/officeDocument/2006/relationships/image" Target="../media/image15.png"/><Relationship Id="rId6" Type="http://schemas.openxmlformats.org/officeDocument/2006/relationships/image" Target="../media/image5.png"/><Relationship Id="rId18"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3.png"/></Relationships>
</file>

<file path=ppt/slides/_rels/slide8.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51.png"/><Relationship Id="rId14" Type="http://schemas.openxmlformats.org/officeDocument/2006/relationships/image" Target="../media/image4.jpg"/><Relationship Id="rId17" Type="http://schemas.openxmlformats.org/officeDocument/2006/relationships/image" Target="../media/image27.png"/><Relationship Id="rId16" Type="http://schemas.openxmlformats.org/officeDocument/2006/relationships/image" Target="../media/image31.png"/><Relationship Id="rId5" Type="http://schemas.openxmlformats.org/officeDocument/2006/relationships/image" Target="../media/image6.png"/><Relationship Id="rId19" Type="http://schemas.openxmlformats.org/officeDocument/2006/relationships/image" Target="../media/image15.png"/><Relationship Id="rId6" Type="http://schemas.openxmlformats.org/officeDocument/2006/relationships/image" Target="../media/image5.png"/><Relationship Id="rId18"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3.png"/></Relationships>
</file>

<file path=ppt/slides/_rels/slide9.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47.png"/><Relationship Id="rId14" Type="http://schemas.openxmlformats.org/officeDocument/2006/relationships/image" Target="../media/image4.jpg"/><Relationship Id="rId17" Type="http://schemas.openxmlformats.org/officeDocument/2006/relationships/image" Target="../media/image27.png"/><Relationship Id="rId16" Type="http://schemas.openxmlformats.org/officeDocument/2006/relationships/image" Target="../media/image31.png"/><Relationship Id="rId5" Type="http://schemas.openxmlformats.org/officeDocument/2006/relationships/image" Target="../media/image6.png"/><Relationship Id="rId19" Type="http://schemas.openxmlformats.org/officeDocument/2006/relationships/image" Target="../media/image15.png"/><Relationship Id="rId6" Type="http://schemas.openxmlformats.org/officeDocument/2006/relationships/image" Target="../media/image5.png"/><Relationship Id="rId18"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3.png"/></Relationships>
</file>

<file path=ppt/slides/_rels/slide10.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24" Type="http://schemas.openxmlformats.org/officeDocument/2006/relationships/image" Target="../media/image57.png"/><Relationship Id="rId12" Type="http://schemas.openxmlformats.org/officeDocument/2006/relationships/image" Target="../media/image2.jpg"/><Relationship Id="rId23" Type="http://schemas.openxmlformats.org/officeDocument/2006/relationships/image" Target="../media/image50.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49.png"/><Relationship Id="rId14" Type="http://schemas.openxmlformats.org/officeDocument/2006/relationships/image" Target="../media/image4.jpg"/><Relationship Id="rId17" Type="http://schemas.openxmlformats.org/officeDocument/2006/relationships/image" Target="../media/image44.png"/><Relationship Id="rId16" Type="http://schemas.openxmlformats.org/officeDocument/2006/relationships/image" Target="../media/image43.png"/><Relationship Id="rId5" Type="http://schemas.openxmlformats.org/officeDocument/2006/relationships/image" Target="../media/image6.png"/><Relationship Id="rId19" Type="http://schemas.openxmlformats.org/officeDocument/2006/relationships/image" Target="../media/image27.png"/><Relationship Id="rId6" Type="http://schemas.openxmlformats.org/officeDocument/2006/relationships/image" Target="../media/image5.png"/><Relationship Id="rId18" Type="http://schemas.openxmlformats.org/officeDocument/2006/relationships/image" Target="../media/image31.png"/><Relationship Id="rId7" Type="http://schemas.openxmlformats.org/officeDocument/2006/relationships/image" Target="../media/image14.png"/><Relationship Id="rId8" Type="http://schemas.openxmlformats.org/officeDocument/2006/relationships/image" Target="../media/image3.png"/></Relationships>
</file>

<file path=ppt/slides/_rels/slide11.xml.rels><?xml version="1.0" encoding="UTF-8" standalone="yes"?><Relationships xmlns="http://schemas.openxmlformats.org/package/2006/relationships"><Relationship Id="rId20" Type="http://schemas.openxmlformats.org/officeDocument/2006/relationships/image" Target="../media/image13.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59.png"/><Relationship Id="rId14" Type="http://schemas.openxmlformats.org/officeDocument/2006/relationships/image" Target="../media/image4.jpg"/><Relationship Id="rId17" Type="http://schemas.openxmlformats.org/officeDocument/2006/relationships/image" Target="../media/image27.png"/><Relationship Id="rId16" Type="http://schemas.openxmlformats.org/officeDocument/2006/relationships/image" Target="../media/image31.png"/><Relationship Id="rId5" Type="http://schemas.openxmlformats.org/officeDocument/2006/relationships/image" Target="../media/image6.png"/><Relationship Id="rId19" Type="http://schemas.openxmlformats.org/officeDocument/2006/relationships/image" Target="../media/image15.png"/><Relationship Id="rId6" Type="http://schemas.openxmlformats.org/officeDocument/2006/relationships/image" Target="../media/image5.png"/><Relationship Id="rId18"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3.png"/></Relationships>
</file>

<file path=ppt/slides/_rels/slide12.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56.png"/><Relationship Id="rId14" Type="http://schemas.openxmlformats.org/officeDocument/2006/relationships/image" Target="../media/image4.jpg"/><Relationship Id="rId17" Type="http://schemas.openxmlformats.org/officeDocument/2006/relationships/image" Target="../media/image46.png"/><Relationship Id="rId16" Type="http://schemas.openxmlformats.org/officeDocument/2006/relationships/image" Target="../media/image27.png"/><Relationship Id="rId5" Type="http://schemas.openxmlformats.org/officeDocument/2006/relationships/image" Target="../media/image6.png"/><Relationship Id="rId19" Type="http://schemas.openxmlformats.org/officeDocument/2006/relationships/image" Target="../media/image31.png"/><Relationship Id="rId6" Type="http://schemas.openxmlformats.org/officeDocument/2006/relationships/image" Target="../media/image5.png"/><Relationship Id="rId18" Type="http://schemas.openxmlformats.org/officeDocument/2006/relationships/image" Target="../media/image44.png"/><Relationship Id="rId7" Type="http://schemas.openxmlformats.org/officeDocument/2006/relationships/image" Target="../media/image14.png"/><Relationship Id="rId8" Type="http://schemas.openxmlformats.org/officeDocument/2006/relationships/image" Target="../media/image3.png"/></Relationships>
</file>

<file path=ppt/slides/_rels/slide13.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52.png"/><Relationship Id="rId14" Type="http://schemas.openxmlformats.org/officeDocument/2006/relationships/image" Target="../media/image4.jpg"/><Relationship Id="rId17" Type="http://schemas.openxmlformats.org/officeDocument/2006/relationships/image" Target="../media/image46.png"/><Relationship Id="rId16" Type="http://schemas.openxmlformats.org/officeDocument/2006/relationships/image" Target="../media/image27.png"/><Relationship Id="rId5" Type="http://schemas.openxmlformats.org/officeDocument/2006/relationships/image" Target="../media/image6.png"/><Relationship Id="rId19" Type="http://schemas.openxmlformats.org/officeDocument/2006/relationships/image" Target="../media/image31.png"/><Relationship Id="rId6" Type="http://schemas.openxmlformats.org/officeDocument/2006/relationships/image" Target="../media/image5.png"/><Relationship Id="rId18" Type="http://schemas.openxmlformats.org/officeDocument/2006/relationships/image" Target="../media/image44.png"/><Relationship Id="rId7" Type="http://schemas.openxmlformats.org/officeDocument/2006/relationships/image" Target="../media/image14.png"/><Relationship Id="rId8" Type="http://schemas.openxmlformats.org/officeDocument/2006/relationships/image" Target="../media/image3.png"/></Relationships>
</file>

<file path=ppt/slides/_rels/slide14.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42.png"/><Relationship Id="rId14" Type="http://schemas.openxmlformats.org/officeDocument/2006/relationships/image" Target="../media/image4.jpg"/><Relationship Id="rId17" Type="http://schemas.openxmlformats.org/officeDocument/2006/relationships/image" Target="../media/image46.png"/><Relationship Id="rId16" Type="http://schemas.openxmlformats.org/officeDocument/2006/relationships/image" Target="../media/image27.png"/><Relationship Id="rId5" Type="http://schemas.openxmlformats.org/officeDocument/2006/relationships/image" Target="../media/image6.png"/><Relationship Id="rId19" Type="http://schemas.openxmlformats.org/officeDocument/2006/relationships/image" Target="../media/image31.png"/><Relationship Id="rId6" Type="http://schemas.openxmlformats.org/officeDocument/2006/relationships/image" Target="../media/image5.png"/><Relationship Id="rId18" Type="http://schemas.openxmlformats.org/officeDocument/2006/relationships/image" Target="../media/image44.png"/><Relationship Id="rId7" Type="http://schemas.openxmlformats.org/officeDocument/2006/relationships/image" Target="../media/image14.png"/><Relationship Id="rId8" Type="http://schemas.openxmlformats.org/officeDocument/2006/relationships/image" Target="../media/image3.png"/></Relationships>
</file>

<file path=ppt/slides/_rels/slide15.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60.png"/><Relationship Id="rId14" Type="http://schemas.openxmlformats.org/officeDocument/2006/relationships/image" Target="../media/image4.jpg"/><Relationship Id="rId17" Type="http://schemas.openxmlformats.org/officeDocument/2006/relationships/image" Target="../media/image46.png"/><Relationship Id="rId16" Type="http://schemas.openxmlformats.org/officeDocument/2006/relationships/image" Target="../media/image27.png"/><Relationship Id="rId5" Type="http://schemas.openxmlformats.org/officeDocument/2006/relationships/image" Target="../media/image6.png"/><Relationship Id="rId19" Type="http://schemas.openxmlformats.org/officeDocument/2006/relationships/image" Target="../media/image31.png"/><Relationship Id="rId6" Type="http://schemas.openxmlformats.org/officeDocument/2006/relationships/image" Target="../media/image5.png"/><Relationship Id="rId18" Type="http://schemas.openxmlformats.org/officeDocument/2006/relationships/image" Target="../media/image44.png"/><Relationship Id="rId7" Type="http://schemas.openxmlformats.org/officeDocument/2006/relationships/image" Target="../media/image14.png"/><Relationship Id="rId8" Type="http://schemas.openxmlformats.org/officeDocument/2006/relationships/image" Target="../media/image3.png"/></Relationships>
</file>

<file path=ppt/slides/_rels/slide16.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60.png"/><Relationship Id="rId14" Type="http://schemas.openxmlformats.org/officeDocument/2006/relationships/image" Target="../media/image4.jpg"/><Relationship Id="rId17" Type="http://schemas.openxmlformats.org/officeDocument/2006/relationships/image" Target="../media/image46.png"/><Relationship Id="rId16" Type="http://schemas.openxmlformats.org/officeDocument/2006/relationships/image" Target="../media/image27.png"/><Relationship Id="rId5" Type="http://schemas.openxmlformats.org/officeDocument/2006/relationships/image" Target="../media/image6.png"/><Relationship Id="rId19" Type="http://schemas.openxmlformats.org/officeDocument/2006/relationships/image" Target="../media/image31.png"/><Relationship Id="rId6" Type="http://schemas.openxmlformats.org/officeDocument/2006/relationships/image" Target="../media/image5.png"/><Relationship Id="rId18" Type="http://schemas.openxmlformats.org/officeDocument/2006/relationships/image" Target="../media/image44.png"/><Relationship Id="rId7" Type="http://schemas.openxmlformats.org/officeDocument/2006/relationships/image" Target="../media/image14.png"/><Relationship Id="rId8" Type="http://schemas.openxmlformats.org/officeDocument/2006/relationships/image" Target="../media/image3.png"/></Relationships>
</file>

<file path=ppt/slides/_rels/slide17.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61.png"/><Relationship Id="rId14" Type="http://schemas.openxmlformats.org/officeDocument/2006/relationships/image" Target="../media/image4.jpg"/><Relationship Id="rId17" Type="http://schemas.openxmlformats.org/officeDocument/2006/relationships/image" Target="../media/image46.png"/><Relationship Id="rId16" Type="http://schemas.openxmlformats.org/officeDocument/2006/relationships/image" Target="../media/image27.png"/><Relationship Id="rId5" Type="http://schemas.openxmlformats.org/officeDocument/2006/relationships/image" Target="../media/image6.png"/><Relationship Id="rId19" Type="http://schemas.openxmlformats.org/officeDocument/2006/relationships/image" Target="../media/image31.png"/><Relationship Id="rId6" Type="http://schemas.openxmlformats.org/officeDocument/2006/relationships/image" Target="../media/image5.png"/><Relationship Id="rId18" Type="http://schemas.openxmlformats.org/officeDocument/2006/relationships/image" Target="../media/image44.png"/><Relationship Id="rId7" Type="http://schemas.openxmlformats.org/officeDocument/2006/relationships/image" Target="../media/image14.png"/><Relationship Id="rId8" Type="http://schemas.openxmlformats.org/officeDocument/2006/relationships/image" Target="../media/image3.png"/></Relationships>
</file>

<file path=ppt/slides/_rels/slide18.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61.png"/><Relationship Id="rId14" Type="http://schemas.openxmlformats.org/officeDocument/2006/relationships/image" Target="../media/image4.jpg"/><Relationship Id="rId17" Type="http://schemas.openxmlformats.org/officeDocument/2006/relationships/image" Target="../media/image46.png"/><Relationship Id="rId16" Type="http://schemas.openxmlformats.org/officeDocument/2006/relationships/image" Target="../media/image27.png"/><Relationship Id="rId5" Type="http://schemas.openxmlformats.org/officeDocument/2006/relationships/image" Target="../media/image6.png"/><Relationship Id="rId19" Type="http://schemas.openxmlformats.org/officeDocument/2006/relationships/image" Target="../media/image31.png"/><Relationship Id="rId6" Type="http://schemas.openxmlformats.org/officeDocument/2006/relationships/image" Target="../media/image5.png"/><Relationship Id="rId18" Type="http://schemas.openxmlformats.org/officeDocument/2006/relationships/image" Target="../media/image44.png"/><Relationship Id="rId7" Type="http://schemas.openxmlformats.org/officeDocument/2006/relationships/image" Target="../media/image14.png"/><Relationship Id="rId8" Type="http://schemas.openxmlformats.org/officeDocument/2006/relationships/image" Target="../media/image3.png"/></Relationships>
</file>

<file path=ppt/slides/_rels/slide19.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19.png"/><Relationship Id="rId22" Type="http://schemas.openxmlformats.org/officeDocument/2006/relationships/image" Target="../media/image13.jpg"/><Relationship Id="rId10" Type="http://schemas.openxmlformats.org/officeDocument/2006/relationships/image" Target="../media/image16.png"/><Relationship Id="rId21" Type="http://schemas.openxmlformats.org/officeDocument/2006/relationships/image" Target="../media/image15.png"/><Relationship Id="rId13" Type="http://schemas.openxmlformats.org/officeDocument/2006/relationships/image" Target="../media/image8.png"/><Relationship Id="rId12"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15" Type="http://schemas.openxmlformats.org/officeDocument/2006/relationships/image" Target="../media/image60.png"/><Relationship Id="rId14" Type="http://schemas.openxmlformats.org/officeDocument/2006/relationships/image" Target="../media/image4.jpg"/><Relationship Id="rId17" Type="http://schemas.openxmlformats.org/officeDocument/2006/relationships/image" Target="../media/image46.png"/><Relationship Id="rId16" Type="http://schemas.openxmlformats.org/officeDocument/2006/relationships/image" Target="../media/image27.png"/><Relationship Id="rId5" Type="http://schemas.openxmlformats.org/officeDocument/2006/relationships/image" Target="../media/image6.png"/><Relationship Id="rId19" Type="http://schemas.openxmlformats.org/officeDocument/2006/relationships/image" Target="../media/image31.png"/><Relationship Id="rId6" Type="http://schemas.openxmlformats.org/officeDocument/2006/relationships/image" Target="../media/image5.png"/><Relationship Id="rId18" Type="http://schemas.openxmlformats.org/officeDocument/2006/relationships/image" Target="../media/image44.png"/><Relationship Id="rId7" Type="http://schemas.openxmlformats.org/officeDocument/2006/relationships/image" Target="../media/image14.png"/><Relationship Id="rId8" Type="http://schemas.openxmlformats.org/officeDocument/2006/relationships/image" Target="../media/image3.png"/></Relationships>
</file>

<file path=ppt/slides/_rels/slide20.xml.rels><?xml version="1.0" encoding="UTF-8" standalone="yes"?><Relationships xmlns="http://schemas.openxmlformats.org/package/2006/relationships"><Relationship Id="rId20" Type="http://schemas.openxmlformats.org/officeDocument/2006/relationships/image" Target="../media/image65.png"/><Relationship Id="rId22" Type="http://schemas.openxmlformats.org/officeDocument/2006/relationships/image" Target="../media/image62.png"/><Relationship Id="rId21" Type="http://schemas.openxmlformats.org/officeDocument/2006/relationships/image" Target="../media/image67.png"/><Relationship Id="rId24" Type="http://schemas.openxmlformats.org/officeDocument/2006/relationships/image" Target="../media/image73.png"/><Relationship Id="rId23" Type="http://schemas.openxmlformats.org/officeDocument/2006/relationships/image" Target="../media/image58.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1.jpg"/><Relationship Id="rId26" Type="http://schemas.openxmlformats.org/officeDocument/2006/relationships/image" Target="../media/image7.png"/><Relationship Id="rId25" Type="http://schemas.openxmlformats.org/officeDocument/2006/relationships/image" Target="../media/image31.png"/><Relationship Id="rId28" Type="http://schemas.openxmlformats.org/officeDocument/2006/relationships/image" Target="../media/image13.jpg"/><Relationship Id="rId27" Type="http://schemas.openxmlformats.org/officeDocument/2006/relationships/image" Target="../media/image15.png"/><Relationship Id="rId5" Type="http://schemas.openxmlformats.org/officeDocument/2006/relationships/image" Target="../media/image6.png"/><Relationship Id="rId6" Type="http://schemas.openxmlformats.org/officeDocument/2006/relationships/image" Target="../media/image5.png"/><Relationship Id="rId29" Type="http://schemas.openxmlformats.org/officeDocument/2006/relationships/image" Target="../media/image64.png"/><Relationship Id="rId7" Type="http://schemas.openxmlformats.org/officeDocument/2006/relationships/image" Target="../media/image14.png"/><Relationship Id="rId8" Type="http://schemas.openxmlformats.org/officeDocument/2006/relationships/image" Target="../media/image3.png"/><Relationship Id="rId30" Type="http://schemas.openxmlformats.org/officeDocument/2006/relationships/image" Target="../media/image70.jpg"/><Relationship Id="rId11" Type="http://schemas.openxmlformats.org/officeDocument/2006/relationships/image" Target="../media/image19.png"/><Relationship Id="rId10" Type="http://schemas.openxmlformats.org/officeDocument/2006/relationships/image" Target="../media/image16.png"/><Relationship Id="rId13" Type="http://schemas.openxmlformats.org/officeDocument/2006/relationships/image" Target="../media/image8.png"/><Relationship Id="rId12" Type="http://schemas.openxmlformats.org/officeDocument/2006/relationships/image" Target="../media/image2.jpg"/><Relationship Id="rId15" Type="http://schemas.openxmlformats.org/officeDocument/2006/relationships/image" Target="../media/image72.png"/><Relationship Id="rId14" Type="http://schemas.openxmlformats.org/officeDocument/2006/relationships/image" Target="../media/image4.jpg"/><Relationship Id="rId17" Type="http://schemas.openxmlformats.org/officeDocument/2006/relationships/image" Target="../media/image66.png"/><Relationship Id="rId16" Type="http://schemas.openxmlformats.org/officeDocument/2006/relationships/image" Target="../media/image43.png"/><Relationship Id="rId19" Type="http://schemas.openxmlformats.org/officeDocument/2006/relationships/image" Target="../media/image77.png"/><Relationship Id="rId18" Type="http://schemas.openxmlformats.org/officeDocument/2006/relationships/image" Target="../media/image27.png"/></Relationships>
</file>

<file path=ppt/slides/_rels/slide21.xml.rels><?xml version="1.0" encoding="UTF-8" standalone="yes"?><Relationships xmlns="http://schemas.openxmlformats.org/package/2006/relationships"><Relationship Id="rId20" Type="http://schemas.openxmlformats.org/officeDocument/2006/relationships/image" Target="../media/image79.png"/><Relationship Id="rId21" Type="http://schemas.openxmlformats.org/officeDocument/2006/relationships/image" Target="../media/image93.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8.png"/><Relationship Id="rId4" Type="http://schemas.openxmlformats.org/officeDocument/2006/relationships/image" Target="../media/image74.jpg"/><Relationship Id="rId9" Type="http://schemas.openxmlformats.org/officeDocument/2006/relationships/image" Target="../media/image6.png"/><Relationship Id="rId5" Type="http://schemas.openxmlformats.org/officeDocument/2006/relationships/image" Target="../media/image81.png"/><Relationship Id="rId6" Type="http://schemas.openxmlformats.org/officeDocument/2006/relationships/image" Target="../media/image91.png"/><Relationship Id="rId7" Type="http://schemas.openxmlformats.org/officeDocument/2006/relationships/image" Target="../media/image25.png"/><Relationship Id="rId8" Type="http://schemas.openxmlformats.org/officeDocument/2006/relationships/image" Target="../media/image71.png"/><Relationship Id="rId11" Type="http://schemas.openxmlformats.org/officeDocument/2006/relationships/image" Target="../media/image14.png"/><Relationship Id="rId10" Type="http://schemas.openxmlformats.org/officeDocument/2006/relationships/image" Target="../media/image78.jpg"/><Relationship Id="rId13" Type="http://schemas.openxmlformats.org/officeDocument/2006/relationships/image" Target="../media/image19.png"/><Relationship Id="rId12" Type="http://schemas.openxmlformats.org/officeDocument/2006/relationships/image" Target="../media/image102.png"/><Relationship Id="rId15" Type="http://schemas.openxmlformats.org/officeDocument/2006/relationships/image" Target="../media/image87.jpg"/><Relationship Id="rId14" Type="http://schemas.openxmlformats.org/officeDocument/2006/relationships/image" Target="../media/image3.png"/><Relationship Id="rId17" Type="http://schemas.openxmlformats.org/officeDocument/2006/relationships/image" Target="../media/image8.png"/><Relationship Id="rId16" Type="http://schemas.openxmlformats.org/officeDocument/2006/relationships/image" Target="../media/image80.jpg"/><Relationship Id="rId19" Type="http://schemas.openxmlformats.org/officeDocument/2006/relationships/image" Target="../media/image76.png"/><Relationship Id="rId18" Type="http://schemas.openxmlformats.org/officeDocument/2006/relationships/image" Target="../media/image7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2.png"/><Relationship Id="rId4" Type="http://schemas.openxmlformats.org/officeDocument/2006/relationships/image" Target="../media/image85.jpg"/><Relationship Id="rId9" Type="http://schemas.openxmlformats.org/officeDocument/2006/relationships/image" Target="../media/image82.png"/><Relationship Id="rId5" Type="http://schemas.openxmlformats.org/officeDocument/2006/relationships/image" Target="../media/image89.png"/><Relationship Id="rId6" Type="http://schemas.openxmlformats.org/officeDocument/2006/relationships/image" Target="../media/image74.jpg"/><Relationship Id="rId7" Type="http://schemas.openxmlformats.org/officeDocument/2006/relationships/image" Target="../media/image99.png"/><Relationship Id="rId8" Type="http://schemas.openxmlformats.org/officeDocument/2006/relationships/image" Target="../media/image7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8.png"/><Relationship Id="rId4" Type="http://schemas.openxmlformats.org/officeDocument/2006/relationships/image" Target="../media/image86.png"/><Relationship Id="rId5" Type="http://schemas.openxmlformats.org/officeDocument/2006/relationships/image" Target="../media/image74.jpg"/><Relationship Id="rId6" Type="http://schemas.openxmlformats.org/officeDocument/2006/relationships/image" Target="../media/image99.png"/><Relationship Id="rId7" Type="http://schemas.openxmlformats.org/officeDocument/2006/relationships/image" Target="../media/image75.jpg"/><Relationship Id="rId8" Type="http://schemas.openxmlformats.org/officeDocument/2006/relationships/image" Target="../media/image8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06.png"/><Relationship Id="rId4" Type="http://schemas.openxmlformats.org/officeDocument/2006/relationships/image" Target="../media/image103.png"/><Relationship Id="rId9" Type="http://schemas.openxmlformats.org/officeDocument/2006/relationships/image" Target="../media/image75.jpg"/><Relationship Id="rId5" Type="http://schemas.openxmlformats.org/officeDocument/2006/relationships/image" Target="../media/image101.png"/><Relationship Id="rId6" Type="http://schemas.openxmlformats.org/officeDocument/2006/relationships/image" Target="../media/image107.png"/><Relationship Id="rId7" Type="http://schemas.openxmlformats.org/officeDocument/2006/relationships/image" Target="../media/image74.jpg"/><Relationship Id="rId8" Type="http://schemas.openxmlformats.org/officeDocument/2006/relationships/image" Target="../media/image99.png"/><Relationship Id="rId10" Type="http://schemas.openxmlformats.org/officeDocument/2006/relationships/image" Target="../media/image82.png"/></Relationships>
</file>

<file path=ppt/slides/_rels/slide25.xml.rels><?xml version="1.0" encoding="UTF-8" standalone="yes"?><Relationships xmlns="http://schemas.openxmlformats.org/package/2006/relationships"><Relationship Id="rId20" Type="http://schemas.openxmlformats.org/officeDocument/2006/relationships/image" Target="../media/image75.jpg"/><Relationship Id="rId21" Type="http://schemas.openxmlformats.org/officeDocument/2006/relationships/image" Target="../media/image82.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7.png"/><Relationship Id="rId4" Type="http://schemas.openxmlformats.org/officeDocument/2006/relationships/image" Target="../media/image104.png"/><Relationship Id="rId9" Type="http://schemas.openxmlformats.org/officeDocument/2006/relationships/image" Target="../media/image111.png"/><Relationship Id="rId5" Type="http://schemas.openxmlformats.org/officeDocument/2006/relationships/image" Target="../media/image88.png"/><Relationship Id="rId6" Type="http://schemas.openxmlformats.org/officeDocument/2006/relationships/image" Target="../media/image113.png"/><Relationship Id="rId7" Type="http://schemas.openxmlformats.org/officeDocument/2006/relationships/image" Target="../media/image95.png"/><Relationship Id="rId8" Type="http://schemas.openxmlformats.org/officeDocument/2006/relationships/image" Target="../media/image96.png"/><Relationship Id="rId11" Type="http://schemas.openxmlformats.org/officeDocument/2006/relationships/image" Target="../media/image114.png"/><Relationship Id="rId10" Type="http://schemas.openxmlformats.org/officeDocument/2006/relationships/image" Target="../media/image108.png"/><Relationship Id="rId13" Type="http://schemas.openxmlformats.org/officeDocument/2006/relationships/image" Target="../media/image98.png"/><Relationship Id="rId12" Type="http://schemas.openxmlformats.org/officeDocument/2006/relationships/image" Target="../media/image105.png"/><Relationship Id="rId15" Type="http://schemas.openxmlformats.org/officeDocument/2006/relationships/image" Target="../media/image118.png"/><Relationship Id="rId14" Type="http://schemas.openxmlformats.org/officeDocument/2006/relationships/image" Target="../media/image110.png"/><Relationship Id="rId17" Type="http://schemas.openxmlformats.org/officeDocument/2006/relationships/image" Target="../media/image117.png"/><Relationship Id="rId16" Type="http://schemas.openxmlformats.org/officeDocument/2006/relationships/image" Target="../media/image124.png"/><Relationship Id="rId19" Type="http://schemas.openxmlformats.org/officeDocument/2006/relationships/image" Target="../media/image99.png"/><Relationship Id="rId18" Type="http://schemas.openxmlformats.org/officeDocument/2006/relationships/image" Target="../media/image7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97.png"/><Relationship Id="rId4" Type="http://schemas.openxmlformats.org/officeDocument/2006/relationships/image" Target="../media/image88.png"/><Relationship Id="rId9" Type="http://schemas.openxmlformats.org/officeDocument/2006/relationships/image" Target="../media/image114.png"/><Relationship Id="rId5" Type="http://schemas.openxmlformats.org/officeDocument/2006/relationships/image" Target="../media/image113.png"/><Relationship Id="rId6" Type="http://schemas.openxmlformats.org/officeDocument/2006/relationships/image" Target="../media/image96.png"/><Relationship Id="rId7" Type="http://schemas.openxmlformats.org/officeDocument/2006/relationships/image" Target="../media/image111.png"/><Relationship Id="rId8" Type="http://schemas.openxmlformats.org/officeDocument/2006/relationships/image" Target="../media/image108.png"/><Relationship Id="rId11" Type="http://schemas.openxmlformats.org/officeDocument/2006/relationships/image" Target="../media/image110.png"/><Relationship Id="rId10" Type="http://schemas.openxmlformats.org/officeDocument/2006/relationships/image" Target="../media/image105.png"/><Relationship Id="rId13" Type="http://schemas.openxmlformats.org/officeDocument/2006/relationships/image" Target="../media/image124.png"/><Relationship Id="rId12" Type="http://schemas.openxmlformats.org/officeDocument/2006/relationships/image" Target="../media/image118.png"/><Relationship Id="rId15" Type="http://schemas.openxmlformats.org/officeDocument/2006/relationships/image" Target="../media/image99.png"/><Relationship Id="rId14" Type="http://schemas.openxmlformats.org/officeDocument/2006/relationships/image" Target="../media/image74.jpg"/><Relationship Id="rId17" Type="http://schemas.openxmlformats.org/officeDocument/2006/relationships/image" Target="../media/image82.png"/><Relationship Id="rId16" Type="http://schemas.openxmlformats.org/officeDocument/2006/relationships/image" Target="../media/image7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30.png"/><Relationship Id="rId4" Type="http://schemas.openxmlformats.org/officeDocument/2006/relationships/image" Target="../media/image135.png"/><Relationship Id="rId9" Type="http://schemas.openxmlformats.org/officeDocument/2006/relationships/image" Target="../media/image99.png"/><Relationship Id="rId5" Type="http://schemas.openxmlformats.org/officeDocument/2006/relationships/image" Target="../media/image134.png"/><Relationship Id="rId6" Type="http://schemas.openxmlformats.org/officeDocument/2006/relationships/image" Target="../media/image86.png"/><Relationship Id="rId7" Type="http://schemas.openxmlformats.org/officeDocument/2006/relationships/image" Target="../media/image123.png"/><Relationship Id="rId8" Type="http://schemas.openxmlformats.org/officeDocument/2006/relationships/image" Target="../media/image74.jpg"/><Relationship Id="rId11" Type="http://schemas.openxmlformats.org/officeDocument/2006/relationships/image" Target="../media/image82.png"/><Relationship Id="rId10" Type="http://schemas.openxmlformats.org/officeDocument/2006/relationships/image" Target="../media/image7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9.png"/><Relationship Id="rId5" Type="http://schemas.openxmlformats.org/officeDocument/2006/relationships/image" Target="../media/image74.jpg"/><Relationship Id="rId6" Type="http://schemas.openxmlformats.org/officeDocument/2006/relationships/image" Target="../media/image99.png"/><Relationship Id="rId7" Type="http://schemas.openxmlformats.org/officeDocument/2006/relationships/image" Target="../media/image75.jpg"/><Relationship Id="rId8" Type="http://schemas.openxmlformats.org/officeDocument/2006/relationships/image" Target="../media/image8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27.png"/><Relationship Id="rId4" Type="http://schemas.openxmlformats.org/officeDocument/2006/relationships/image" Target="../media/image129.png"/><Relationship Id="rId9" Type="http://schemas.openxmlformats.org/officeDocument/2006/relationships/image" Target="../media/image82.png"/><Relationship Id="rId5" Type="http://schemas.openxmlformats.org/officeDocument/2006/relationships/image" Target="../media/image136.png"/><Relationship Id="rId6" Type="http://schemas.openxmlformats.org/officeDocument/2006/relationships/image" Target="../media/image74.jpg"/><Relationship Id="rId7" Type="http://schemas.openxmlformats.org/officeDocument/2006/relationships/image" Target="../media/image99.png"/><Relationship Id="rId8" Type="http://schemas.openxmlformats.org/officeDocument/2006/relationships/image" Target="../media/image7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31.png"/><Relationship Id="rId4" Type="http://schemas.openxmlformats.org/officeDocument/2006/relationships/image" Target="../media/image152.png"/><Relationship Id="rId5" Type="http://schemas.openxmlformats.org/officeDocument/2006/relationships/image" Target="../media/image74.jpg"/><Relationship Id="rId6" Type="http://schemas.openxmlformats.org/officeDocument/2006/relationships/image" Target="../media/image99.png"/><Relationship Id="rId7" Type="http://schemas.openxmlformats.org/officeDocument/2006/relationships/image" Target="../media/image75.jpg"/><Relationship Id="rId8" Type="http://schemas.openxmlformats.org/officeDocument/2006/relationships/image" Target="../media/image8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37.png"/><Relationship Id="rId4" Type="http://schemas.openxmlformats.org/officeDocument/2006/relationships/image" Target="../media/image148.png"/><Relationship Id="rId9" Type="http://schemas.openxmlformats.org/officeDocument/2006/relationships/image" Target="../media/image74.jpg"/><Relationship Id="rId5" Type="http://schemas.openxmlformats.org/officeDocument/2006/relationships/image" Target="../media/image145.png"/><Relationship Id="rId6" Type="http://schemas.openxmlformats.org/officeDocument/2006/relationships/image" Target="../media/image142.png"/><Relationship Id="rId7" Type="http://schemas.openxmlformats.org/officeDocument/2006/relationships/image" Target="../media/image155.png"/><Relationship Id="rId8" Type="http://schemas.openxmlformats.org/officeDocument/2006/relationships/image" Target="../media/image149.png"/><Relationship Id="rId11" Type="http://schemas.openxmlformats.org/officeDocument/2006/relationships/image" Target="../media/image75.jpg"/><Relationship Id="rId10" Type="http://schemas.openxmlformats.org/officeDocument/2006/relationships/image" Target="../media/image99.png"/><Relationship Id="rId12" Type="http://schemas.openxmlformats.org/officeDocument/2006/relationships/image" Target="../media/image82.png"/></Relationships>
</file>

<file path=ppt/slides/_rels/slide32.xml.rels><?xml version="1.0" encoding="UTF-8" standalone="yes"?><Relationships xmlns="http://schemas.openxmlformats.org/package/2006/relationships"><Relationship Id="rId20" Type="http://schemas.openxmlformats.org/officeDocument/2006/relationships/hyperlink" Target="https://link.springer.com/chapter/10.1007/978-3-031-35684-1_2" TargetMode="External"/><Relationship Id="rId22" Type="http://schemas.openxmlformats.org/officeDocument/2006/relationships/hyperlink" Target="https://tradingeconomics.com/germany/electricity-prices-medium-size-households-eurostat-data.html" TargetMode="External"/><Relationship Id="rId21" Type="http://schemas.openxmlformats.org/officeDocument/2006/relationships/hyperlink" Target="https://coebank.org/media/documents/CEB_Study_Energy_Poverty_in_Europe.pdf" TargetMode="External"/><Relationship Id="rId24" Type="http://schemas.openxmlformats.org/officeDocument/2006/relationships/hyperlink" Target="https://www.nature.com/articles/s41599-024-03163-6" TargetMode="External"/><Relationship Id="rId23" Type="http://schemas.openxmlformats.org/officeDocument/2006/relationships/hyperlink" Target="https://www.cleanenergywire.org/news/german-households-still-pay-74-percent-more-gas-ukraine-war" TargetMode="External"/><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54.png"/><Relationship Id="rId4" Type="http://schemas.openxmlformats.org/officeDocument/2006/relationships/image" Target="../media/image143.png"/><Relationship Id="rId9" Type="http://schemas.openxmlformats.org/officeDocument/2006/relationships/image" Target="../media/image82.png"/><Relationship Id="rId26" Type="http://schemas.openxmlformats.org/officeDocument/2006/relationships/hyperlink" Target="https://www.bundesnetzagentur.de" TargetMode="External"/><Relationship Id="rId25" Type="http://schemas.openxmlformats.org/officeDocument/2006/relationships/hyperlink" Target="https://www.bmas.de" TargetMode="External"/><Relationship Id="rId28" Type="http://schemas.openxmlformats.org/officeDocument/2006/relationships/hyperlink" Target="https://www.kfw.de" TargetMode="External"/><Relationship Id="rId27" Type="http://schemas.openxmlformats.org/officeDocument/2006/relationships/hyperlink" Target="https://www.bmwk.de" TargetMode="External"/><Relationship Id="rId5" Type="http://schemas.openxmlformats.org/officeDocument/2006/relationships/image" Target="../media/image150.png"/><Relationship Id="rId6" Type="http://schemas.openxmlformats.org/officeDocument/2006/relationships/image" Target="../media/image74.jpg"/><Relationship Id="rId29" Type="http://schemas.openxmlformats.org/officeDocument/2006/relationships/hyperlink" Target="https://stromspar-check.de/" TargetMode="External"/><Relationship Id="rId7" Type="http://schemas.openxmlformats.org/officeDocument/2006/relationships/image" Target="../media/image99.png"/><Relationship Id="rId8" Type="http://schemas.openxmlformats.org/officeDocument/2006/relationships/image" Target="../media/image75.jpg"/><Relationship Id="rId31" Type="http://schemas.openxmlformats.org/officeDocument/2006/relationships/hyperlink" Target="https://www.berlin.de/energie/en/aid/programs-to-accelerate-the-expansion-of-renewable-energies-and-energy-efficiency-1310724.en" TargetMode="External"/><Relationship Id="rId30" Type="http://schemas.openxmlformats.org/officeDocument/2006/relationships/hyperlink" Target="https://www.berlin.de/energie/en/aid/" TargetMode="External"/><Relationship Id="rId11" Type="http://schemas.openxmlformats.org/officeDocument/2006/relationships/hyperlink" Target="https://www.bmwk.de/Redaktion/DE/Downloads/P-R/roadmap-2045-ag-systemfragen-strategien-und-ma%C3%9Fnahmen-zur-bekaempfung-der-energiearmut-in-deutschland.pdf?__blob=publicationFile&amp;v=1" TargetMode="External"/><Relationship Id="rId10" Type="http://schemas.openxmlformats.org/officeDocument/2006/relationships/hyperlink" Target="https://www.oeko.de/en/news/press-releases/germany-can-do-more-to-combat-energy-poverty/" TargetMode="External"/><Relationship Id="rId13" Type="http://schemas.openxmlformats.org/officeDocument/2006/relationships/hyperlink" Target="https://energy-poverty.ec.europa.eu/epah-indicators" TargetMode="External"/><Relationship Id="rId12" Type="http://schemas.openxmlformats.org/officeDocument/2006/relationships/hyperlink" Target="https://www.cleanenergywire.org/news/energy-crisis-has-caused-steep-rise-energy-poverty-across-germany-government-advisors" TargetMode="External"/><Relationship Id="rId15" Type="http://schemas.openxmlformats.org/officeDocument/2006/relationships/hyperlink" Target="https://ec.europa.eu/eurostat/statistics-explained/SEPDF/cache/92378.pdf" TargetMode="External"/><Relationship Id="rId14" Type="http://schemas.openxmlformats.org/officeDocument/2006/relationships/hyperlink" Target="https://www.iea.org/data-and-statistics/charts/heating-degree-days-in-germany-2000-2020" TargetMode="External"/><Relationship Id="rId17" Type="http://schemas.openxmlformats.org/officeDocument/2006/relationships/hyperlink" Target="https://www.eurodiaconia.org/wordpress/wp-content/uploads/2024/01/Energy-poverty-final-MB-review.pdf" TargetMode="External"/><Relationship Id="rId16" Type="http://schemas.openxmlformats.org/officeDocument/2006/relationships/hyperlink" Target="https://energy-poverty.ec.europa.eu/epah-indicators" TargetMode="External"/><Relationship Id="rId19" Type="http://schemas.openxmlformats.org/officeDocument/2006/relationships/hyperlink" Target="https://hir.harvard.edu/germanys-energy-crisis-europes-leading-economy-is-falling-behind/" TargetMode="External"/><Relationship Id="rId18" Type="http://schemas.openxmlformats.org/officeDocument/2006/relationships/hyperlink" Target="https://www.cleanenergywire.org/news/energy-poverty-increasingly-affecting-germanys-middle-class-analysis" TargetMode="External"/></Relationships>
</file>

<file path=ppt/slides/_rels/slide33.xml.rels><?xml version="1.0" encoding="UTF-8" standalone="yes"?><Relationships xmlns="http://schemas.openxmlformats.org/package/2006/relationships"><Relationship Id="rId20" Type="http://schemas.openxmlformats.org/officeDocument/2006/relationships/image" Target="../media/image156.png"/><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53.png"/><Relationship Id="rId4" Type="http://schemas.openxmlformats.org/officeDocument/2006/relationships/image" Target="../media/image74.jpg"/><Relationship Id="rId9" Type="http://schemas.openxmlformats.org/officeDocument/2006/relationships/image" Target="../media/image6.png"/><Relationship Id="rId5" Type="http://schemas.openxmlformats.org/officeDocument/2006/relationships/image" Target="../media/image151.png"/><Relationship Id="rId6" Type="http://schemas.openxmlformats.org/officeDocument/2006/relationships/image" Target="../media/image91.png"/><Relationship Id="rId7" Type="http://schemas.openxmlformats.org/officeDocument/2006/relationships/image" Target="../media/image25.png"/><Relationship Id="rId8" Type="http://schemas.openxmlformats.org/officeDocument/2006/relationships/image" Target="../media/image71.png"/><Relationship Id="rId11" Type="http://schemas.openxmlformats.org/officeDocument/2006/relationships/image" Target="../media/image19.png"/><Relationship Id="rId10" Type="http://schemas.openxmlformats.org/officeDocument/2006/relationships/image" Target="../media/image14.png"/><Relationship Id="rId13" Type="http://schemas.openxmlformats.org/officeDocument/2006/relationships/image" Target="../media/image78.jpg"/><Relationship Id="rId12" Type="http://schemas.openxmlformats.org/officeDocument/2006/relationships/image" Target="../media/image3.png"/><Relationship Id="rId15" Type="http://schemas.openxmlformats.org/officeDocument/2006/relationships/image" Target="../media/image87.jpg"/><Relationship Id="rId14" Type="http://schemas.openxmlformats.org/officeDocument/2006/relationships/image" Target="../media/image102.png"/><Relationship Id="rId17" Type="http://schemas.openxmlformats.org/officeDocument/2006/relationships/image" Target="../media/image157.png"/><Relationship Id="rId16" Type="http://schemas.openxmlformats.org/officeDocument/2006/relationships/image" Target="../media/image80.jpg"/><Relationship Id="rId19" Type="http://schemas.openxmlformats.org/officeDocument/2006/relationships/image" Target="../media/image75.jpg"/><Relationship Id="rId1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271453" y="3898640"/>
            <a:ext cx="17745304" cy="969597"/>
          </a:xfrm>
          <a:custGeom>
            <a:rect b="b" l="l" r="r" t="t"/>
            <a:pathLst>
              <a:path extrusionOk="0" h="969597" w="17745304">
                <a:moveTo>
                  <a:pt x="0" y="0"/>
                </a:moveTo>
                <a:lnTo>
                  <a:pt x="17745304" y="0"/>
                </a:lnTo>
                <a:lnTo>
                  <a:pt x="17745304" y="969597"/>
                </a:lnTo>
                <a:lnTo>
                  <a:pt x="0" y="969597"/>
                </a:lnTo>
                <a:lnTo>
                  <a:pt x="0" y="0"/>
                </a:lnTo>
                <a:close/>
              </a:path>
            </a:pathLst>
          </a:custGeom>
          <a:blipFill rotWithShape="1">
            <a:blip r:embed="rId3">
              <a:alphaModFix/>
            </a:blip>
            <a:stretch>
              <a:fillRect b="0" l="0" r="0" t="0"/>
            </a:stretch>
          </a:blipFill>
          <a:ln>
            <a:noFill/>
          </a:ln>
        </p:spPr>
      </p:sp>
      <p:sp>
        <p:nvSpPr>
          <p:cNvPr id="85" name="Google Shape;85;p1"/>
          <p:cNvSpPr/>
          <p:nvPr/>
        </p:nvSpPr>
        <p:spPr>
          <a:xfrm>
            <a:off x="12813925" y="8806444"/>
            <a:ext cx="920353" cy="920363"/>
          </a:xfrm>
          <a:custGeom>
            <a:rect b="b" l="l" r="r" t="t"/>
            <a:pathLst>
              <a:path extrusionOk="0" h="920363" w="920353">
                <a:moveTo>
                  <a:pt x="0" y="0"/>
                </a:moveTo>
                <a:lnTo>
                  <a:pt x="920353" y="0"/>
                </a:lnTo>
                <a:lnTo>
                  <a:pt x="920353" y="920362"/>
                </a:lnTo>
                <a:lnTo>
                  <a:pt x="0" y="920362"/>
                </a:lnTo>
                <a:lnTo>
                  <a:pt x="0" y="0"/>
                </a:lnTo>
                <a:close/>
              </a:path>
            </a:pathLst>
          </a:custGeom>
          <a:blipFill rotWithShape="1">
            <a:blip r:embed="rId4">
              <a:alphaModFix/>
            </a:blip>
            <a:stretch>
              <a:fillRect b="0" l="0" r="0" t="0"/>
            </a:stretch>
          </a:blipFill>
          <a:ln>
            <a:noFill/>
          </a:ln>
        </p:spPr>
      </p:sp>
      <p:sp>
        <p:nvSpPr>
          <p:cNvPr id="86" name="Google Shape;86;p1"/>
          <p:cNvSpPr/>
          <p:nvPr/>
        </p:nvSpPr>
        <p:spPr>
          <a:xfrm>
            <a:off x="12813925" y="8806453"/>
            <a:ext cx="920353" cy="920353"/>
          </a:xfrm>
          <a:custGeom>
            <a:rect b="b" l="l" r="r" t="t"/>
            <a:pathLst>
              <a:path extrusionOk="0" h="920353" w="920353">
                <a:moveTo>
                  <a:pt x="0" y="0"/>
                </a:moveTo>
                <a:lnTo>
                  <a:pt x="920353" y="0"/>
                </a:lnTo>
                <a:lnTo>
                  <a:pt x="920353" y="920353"/>
                </a:lnTo>
                <a:lnTo>
                  <a:pt x="0" y="920353"/>
                </a:lnTo>
                <a:lnTo>
                  <a:pt x="0" y="0"/>
                </a:lnTo>
                <a:close/>
              </a:path>
            </a:pathLst>
          </a:custGeom>
          <a:blipFill rotWithShape="1">
            <a:blip r:embed="rId5">
              <a:alphaModFix/>
            </a:blip>
            <a:stretch>
              <a:fillRect b="0" l="0" r="0" t="0"/>
            </a:stretch>
          </a:blipFill>
          <a:ln>
            <a:noFill/>
          </a:ln>
        </p:spPr>
      </p:sp>
      <p:sp>
        <p:nvSpPr>
          <p:cNvPr id="87" name="Google Shape;87;p1"/>
          <p:cNvSpPr/>
          <p:nvPr/>
        </p:nvSpPr>
        <p:spPr>
          <a:xfrm>
            <a:off x="11079709"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88" name="Google Shape;88;p1"/>
          <p:cNvSpPr/>
          <p:nvPr/>
        </p:nvSpPr>
        <p:spPr>
          <a:xfrm>
            <a:off x="11079709"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7">
              <a:alphaModFix/>
            </a:blip>
            <a:stretch>
              <a:fillRect b="0" l="0" r="0" t="0"/>
            </a:stretch>
          </a:blipFill>
          <a:ln>
            <a:noFill/>
          </a:ln>
        </p:spPr>
      </p:sp>
      <p:sp>
        <p:nvSpPr>
          <p:cNvPr id="89" name="Google Shape;89;p1"/>
          <p:cNvSpPr/>
          <p:nvPr/>
        </p:nvSpPr>
        <p:spPr>
          <a:xfrm>
            <a:off x="9931451" y="8806444"/>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8">
              <a:alphaModFix/>
            </a:blip>
            <a:stretch>
              <a:fillRect b="0" l="0" r="0" t="0"/>
            </a:stretch>
          </a:blipFill>
          <a:ln>
            <a:noFill/>
          </a:ln>
        </p:spPr>
      </p:sp>
      <p:sp>
        <p:nvSpPr>
          <p:cNvPr id="90" name="Google Shape;90;p1"/>
          <p:cNvSpPr/>
          <p:nvPr/>
        </p:nvSpPr>
        <p:spPr>
          <a:xfrm>
            <a:off x="8902141" y="8785012"/>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9">
              <a:alphaModFix/>
            </a:blip>
            <a:stretch>
              <a:fillRect b="0" l="0" r="0" t="0"/>
            </a:stretch>
          </a:blipFill>
          <a:ln>
            <a:noFill/>
          </a:ln>
        </p:spPr>
      </p:sp>
      <p:sp>
        <p:nvSpPr>
          <p:cNvPr id="91" name="Google Shape;91;p1"/>
          <p:cNvSpPr/>
          <p:nvPr/>
        </p:nvSpPr>
        <p:spPr>
          <a:xfrm>
            <a:off x="6716897" y="8918010"/>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0">
              <a:alphaModFix/>
            </a:blip>
            <a:stretch>
              <a:fillRect b="0" l="0" r="0" t="0"/>
            </a:stretch>
          </a:blipFill>
          <a:ln>
            <a:noFill/>
          </a:ln>
        </p:spPr>
      </p:sp>
      <p:sp>
        <p:nvSpPr>
          <p:cNvPr id="92" name="Google Shape;92;p1"/>
          <p:cNvSpPr/>
          <p:nvPr/>
        </p:nvSpPr>
        <p:spPr>
          <a:xfrm>
            <a:off x="9931451" y="8806444"/>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11">
              <a:alphaModFix/>
            </a:blip>
            <a:stretch>
              <a:fillRect b="0" l="0" r="0" t="0"/>
            </a:stretch>
          </a:blipFill>
          <a:ln>
            <a:noFill/>
          </a:ln>
        </p:spPr>
      </p:sp>
      <p:sp>
        <p:nvSpPr>
          <p:cNvPr id="93" name="Google Shape;93;p1"/>
          <p:cNvSpPr/>
          <p:nvPr/>
        </p:nvSpPr>
        <p:spPr>
          <a:xfrm>
            <a:off x="8902141" y="8785012"/>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2">
              <a:alphaModFix/>
            </a:blip>
            <a:stretch>
              <a:fillRect b="0" l="0" r="0" t="0"/>
            </a:stretch>
          </a:blipFill>
          <a:ln>
            <a:noFill/>
          </a:ln>
        </p:spPr>
      </p:sp>
      <p:sp>
        <p:nvSpPr>
          <p:cNvPr id="94" name="Google Shape;94;p1"/>
          <p:cNvSpPr/>
          <p:nvPr/>
        </p:nvSpPr>
        <p:spPr>
          <a:xfrm>
            <a:off x="6716897" y="8918010"/>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3">
              <a:alphaModFix/>
            </a:blip>
            <a:stretch>
              <a:fillRect b="0" l="0" r="0" t="0"/>
            </a:stretch>
          </a:blipFill>
          <a:ln>
            <a:noFill/>
          </a:ln>
        </p:spPr>
      </p:sp>
      <p:sp>
        <p:nvSpPr>
          <p:cNvPr id="95" name="Google Shape;95;p1"/>
          <p:cNvSpPr/>
          <p:nvPr/>
        </p:nvSpPr>
        <p:spPr>
          <a:xfrm>
            <a:off x="4737544" y="8962177"/>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96" name="Google Shape;96;p1"/>
          <p:cNvSpPr/>
          <p:nvPr/>
        </p:nvSpPr>
        <p:spPr>
          <a:xfrm>
            <a:off x="4737544" y="8962177"/>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5">
              <a:alphaModFix/>
            </a:blip>
            <a:stretch>
              <a:fillRect b="0" l="0" r="0" t="0"/>
            </a:stretch>
          </a:blipFill>
          <a:ln>
            <a:noFill/>
          </a:ln>
        </p:spPr>
      </p:sp>
      <p:sp>
        <p:nvSpPr>
          <p:cNvPr id="97" name="Google Shape;97;p1"/>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98" name="Google Shape;98;p1"/>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7">
              <a:alphaModFix/>
            </a:blip>
            <a:stretch>
              <a:fillRect b="0" l="0" r="0" t="0"/>
            </a:stretch>
          </a:blipFill>
          <a:ln>
            <a:noFill/>
          </a:ln>
        </p:spPr>
      </p:sp>
      <p:sp>
        <p:nvSpPr>
          <p:cNvPr id="99" name="Google Shape;99;p1"/>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8">
              <a:alphaModFix/>
            </a:blip>
            <a:stretch>
              <a:fillRect b="0" l="0" r="0" t="0"/>
            </a:stretch>
          </a:blipFill>
          <a:ln>
            <a:noFill/>
          </a:ln>
        </p:spPr>
      </p:sp>
      <p:sp>
        <p:nvSpPr>
          <p:cNvPr id="100" name="Google Shape;100;p1"/>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101" name="Google Shape;101;p1"/>
          <p:cNvSpPr txBox="1"/>
          <p:nvPr/>
        </p:nvSpPr>
        <p:spPr>
          <a:xfrm>
            <a:off x="2055724" y="3884524"/>
            <a:ext cx="14443605" cy="1018308"/>
          </a:xfrm>
          <a:prstGeom prst="rect">
            <a:avLst/>
          </a:prstGeom>
          <a:noFill/>
          <a:ln>
            <a:noFill/>
          </a:ln>
        </p:spPr>
        <p:txBody>
          <a:bodyPr anchorCtr="0" anchor="t" bIns="0" lIns="0" spcFirstLastPara="1" rIns="0" wrap="square" tIns="0">
            <a:spAutoFit/>
          </a:bodyPr>
          <a:lstStyle/>
          <a:p>
            <a:pPr indent="0" lvl="0" marL="0" marR="0" rtl="0" algn="l">
              <a:lnSpc>
                <a:spcPct val="139981"/>
              </a:lnSpc>
              <a:spcBef>
                <a:spcPts val="0"/>
              </a:spcBef>
              <a:spcAft>
                <a:spcPts val="0"/>
              </a:spcAft>
              <a:buNone/>
            </a:pPr>
            <a:r>
              <a:rPr b="1" i="0" lang="en-US" sz="5400" u="none" cap="none" strike="noStrike">
                <a:solidFill>
                  <a:srgbClr val="0F3947"/>
                </a:solidFill>
                <a:latin typeface="Arial"/>
                <a:ea typeface="Arial"/>
                <a:cs typeface="Arial"/>
                <a:sym typeface="Arial"/>
              </a:rPr>
              <a:t> Überblick über die Energiearmut in der EU</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
          <p:cNvSpPr/>
          <p:nvPr/>
        </p:nvSpPr>
        <p:spPr>
          <a:xfrm>
            <a:off x="464696" y="2527687"/>
            <a:ext cx="11388604" cy="877195"/>
          </a:xfrm>
          <a:custGeom>
            <a:rect b="b" l="l" r="r" t="t"/>
            <a:pathLst>
              <a:path extrusionOk="0" h="877195" w="11388604">
                <a:moveTo>
                  <a:pt x="0" y="0"/>
                </a:moveTo>
                <a:lnTo>
                  <a:pt x="11388605" y="0"/>
                </a:lnTo>
                <a:lnTo>
                  <a:pt x="11388605" y="877196"/>
                </a:lnTo>
                <a:lnTo>
                  <a:pt x="0" y="877196"/>
                </a:lnTo>
                <a:lnTo>
                  <a:pt x="0" y="0"/>
                </a:lnTo>
                <a:close/>
              </a:path>
            </a:pathLst>
          </a:custGeom>
          <a:blipFill rotWithShape="1">
            <a:blip r:embed="rId3">
              <a:alphaModFix/>
            </a:blip>
            <a:stretch>
              <a:fillRect b="0" l="0" r="0" t="0"/>
            </a:stretch>
          </a:blipFill>
          <a:ln>
            <a:noFill/>
          </a:ln>
        </p:spPr>
      </p:sp>
      <p:sp>
        <p:nvSpPr>
          <p:cNvPr id="107" name="Google Shape;107;p2"/>
          <p:cNvSpPr/>
          <p:nvPr/>
        </p:nvSpPr>
        <p:spPr>
          <a:xfrm>
            <a:off x="12813925" y="8806444"/>
            <a:ext cx="920353" cy="920363"/>
          </a:xfrm>
          <a:custGeom>
            <a:rect b="b" l="l" r="r" t="t"/>
            <a:pathLst>
              <a:path extrusionOk="0" h="920363" w="920353">
                <a:moveTo>
                  <a:pt x="0" y="0"/>
                </a:moveTo>
                <a:lnTo>
                  <a:pt x="920353" y="0"/>
                </a:lnTo>
                <a:lnTo>
                  <a:pt x="920353" y="920362"/>
                </a:lnTo>
                <a:lnTo>
                  <a:pt x="0" y="920362"/>
                </a:lnTo>
                <a:lnTo>
                  <a:pt x="0" y="0"/>
                </a:lnTo>
                <a:close/>
              </a:path>
            </a:pathLst>
          </a:custGeom>
          <a:blipFill rotWithShape="1">
            <a:blip r:embed="rId4">
              <a:alphaModFix/>
            </a:blip>
            <a:stretch>
              <a:fillRect b="0" l="0" r="0" t="0"/>
            </a:stretch>
          </a:blipFill>
          <a:ln>
            <a:noFill/>
          </a:ln>
        </p:spPr>
      </p:sp>
      <p:sp>
        <p:nvSpPr>
          <p:cNvPr id="108" name="Google Shape;108;p2"/>
          <p:cNvSpPr/>
          <p:nvPr/>
        </p:nvSpPr>
        <p:spPr>
          <a:xfrm>
            <a:off x="12813925" y="8806453"/>
            <a:ext cx="920353" cy="920353"/>
          </a:xfrm>
          <a:custGeom>
            <a:rect b="b" l="l" r="r" t="t"/>
            <a:pathLst>
              <a:path extrusionOk="0" h="920353" w="920353">
                <a:moveTo>
                  <a:pt x="0" y="0"/>
                </a:moveTo>
                <a:lnTo>
                  <a:pt x="920353" y="0"/>
                </a:lnTo>
                <a:lnTo>
                  <a:pt x="920353" y="920353"/>
                </a:lnTo>
                <a:lnTo>
                  <a:pt x="0" y="920353"/>
                </a:lnTo>
                <a:lnTo>
                  <a:pt x="0" y="0"/>
                </a:lnTo>
                <a:close/>
              </a:path>
            </a:pathLst>
          </a:custGeom>
          <a:blipFill rotWithShape="1">
            <a:blip r:embed="rId5">
              <a:alphaModFix/>
            </a:blip>
            <a:stretch>
              <a:fillRect b="0" l="0" r="0" t="0"/>
            </a:stretch>
          </a:blipFill>
          <a:ln>
            <a:noFill/>
          </a:ln>
        </p:spPr>
      </p:sp>
      <p:sp>
        <p:nvSpPr>
          <p:cNvPr id="109" name="Google Shape;109;p2"/>
          <p:cNvSpPr/>
          <p:nvPr/>
        </p:nvSpPr>
        <p:spPr>
          <a:xfrm>
            <a:off x="12813925" y="8806444"/>
            <a:ext cx="920353" cy="920363"/>
          </a:xfrm>
          <a:custGeom>
            <a:rect b="b" l="l" r="r" t="t"/>
            <a:pathLst>
              <a:path extrusionOk="0" h="920363" w="920353">
                <a:moveTo>
                  <a:pt x="0" y="0"/>
                </a:moveTo>
                <a:lnTo>
                  <a:pt x="920353" y="0"/>
                </a:lnTo>
                <a:lnTo>
                  <a:pt x="920353" y="920362"/>
                </a:lnTo>
                <a:lnTo>
                  <a:pt x="0" y="920362"/>
                </a:lnTo>
                <a:lnTo>
                  <a:pt x="0" y="0"/>
                </a:lnTo>
                <a:close/>
              </a:path>
            </a:pathLst>
          </a:custGeom>
          <a:blipFill rotWithShape="1">
            <a:blip r:embed="rId4">
              <a:alphaModFix/>
            </a:blip>
            <a:stretch>
              <a:fillRect b="0" l="0" r="0" t="0"/>
            </a:stretch>
          </a:blipFill>
          <a:ln>
            <a:noFill/>
          </a:ln>
        </p:spPr>
      </p:sp>
      <p:sp>
        <p:nvSpPr>
          <p:cNvPr id="110" name="Google Shape;110;p2"/>
          <p:cNvSpPr/>
          <p:nvPr/>
        </p:nvSpPr>
        <p:spPr>
          <a:xfrm>
            <a:off x="12813925" y="8806453"/>
            <a:ext cx="920353" cy="920353"/>
          </a:xfrm>
          <a:custGeom>
            <a:rect b="b" l="l" r="r" t="t"/>
            <a:pathLst>
              <a:path extrusionOk="0" h="920353" w="920353">
                <a:moveTo>
                  <a:pt x="0" y="0"/>
                </a:moveTo>
                <a:lnTo>
                  <a:pt x="920353" y="0"/>
                </a:lnTo>
                <a:lnTo>
                  <a:pt x="920353" y="920353"/>
                </a:lnTo>
                <a:lnTo>
                  <a:pt x="0" y="920353"/>
                </a:lnTo>
                <a:lnTo>
                  <a:pt x="0" y="0"/>
                </a:lnTo>
                <a:close/>
              </a:path>
            </a:pathLst>
          </a:custGeom>
          <a:blipFill rotWithShape="1">
            <a:blip r:embed="rId5">
              <a:alphaModFix/>
            </a:blip>
            <a:stretch>
              <a:fillRect b="0" l="0" r="0" t="0"/>
            </a:stretch>
          </a:blipFill>
          <a:ln>
            <a:noFill/>
          </a:ln>
        </p:spPr>
      </p:sp>
      <p:sp>
        <p:nvSpPr>
          <p:cNvPr id="111" name="Google Shape;111;p2"/>
          <p:cNvSpPr/>
          <p:nvPr/>
        </p:nvSpPr>
        <p:spPr>
          <a:xfrm>
            <a:off x="11079709"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112" name="Google Shape;112;p2"/>
          <p:cNvSpPr/>
          <p:nvPr/>
        </p:nvSpPr>
        <p:spPr>
          <a:xfrm>
            <a:off x="11079709"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7">
              <a:alphaModFix/>
            </a:blip>
            <a:stretch>
              <a:fillRect b="0" l="0" r="0" t="0"/>
            </a:stretch>
          </a:blipFill>
          <a:ln>
            <a:noFill/>
          </a:ln>
        </p:spPr>
      </p:sp>
      <p:sp>
        <p:nvSpPr>
          <p:cNvPr id="113" name="Google Shape;113;p2"/>
          <p:cNvSpPr/>
          <p:nvPr/>
        </p:nvSpPr>
        <p:spPr>
          <a:xfrm>
            <a:off x="9931451" y="8806444"/>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8">
              <a:alphaModFix/>
            </a:blip>
            <a:stretch>
              <a:fillRect b="0" l="0" r="0" t="0"/>
            </a:stretch>
          </a:blipFill>
          <a:ln>
            <a:noFill/>
          </a:ln>
        </p:spPr>
      </p:sp>
      <p:sp>
        <p:nvSpPr>
          <p:cNvPr id="114" name="Google Shape;114;p2"/>
          <p:cNvSpPr/>
          <p:nvPr/>
        </p:nvSpPr>
        <p:spPr>
          <a:xfrm>
            <a:off x="9931451" y="8806444"/>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115" name="Google Shape;115;p2"/>
          <p:cNvSpPr/>
          <p:nvPr/>
        </p:nvSpPr>
        <p:spPr>
          <a:xfrm>
            <a:off x="8902141" y="8785012"/>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116" name="Google Shape;116;p2"/>
          <p:cNvSpPr/>
          <p:nvPr/>
        </p:nvSpPr>
        <p:spPr>
          <a:xfrm>
            <a:off x="8902141" y="8785012"/>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1">
              <a:alphaModFix/>
            </a:blip>
            <a:stretch>
              <a:fillRect b="0" l="0" r="0" t="0"/>
            </a:stretch>
          </a:blipFill>
          <a:ln>
            <a:noFill/>
          </a:ln>
        </p:spPr>
      </p:sp>
      <p:sp>
        <p:nvSpPr>
          <p:cNvPr id="117" name="Google Shape;117;p2"/>
          <p:cNvSpPr/>
          <p:nvPr/>
        </p:nvSpPr>
        <p:spPr>
          <a:xfrm>
            <a:off x="6716897" y="8918010"/>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118" name="Google Shape;118;p2"/>
          <p:cNvSpPr/>
          <p:nvPr/>
        </p:nvSpPr>
        <p:spPr>
          <a:xfrm>
            <a:off x="6716897" y="8918010"/>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3">
              <a:alphaModFix/>
            </a:blip>
            <a:stretch>
              <a:fillRect b="0" l="0" r="0" t="0"/>
            </a:stretch>
          </a:blipFill>
          <a:ln>
            <a:noFill/>
          </a:ln>
        </p:spPr>
      </p:sp>
      <p:sp>
        <p:nvSpPr>
          <p:cNvPr id="119" name="Google Shape;119;p2"/>
          <p:cNvSpPr/>
          <p:nvPr/>
        </p:nvSpPr>
        <p:spPr>
          <a:xfrm>
            <a:off x="4737544" y="8962177"/>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120" name="Google Shape;120;p2"/>
          <p:cNvSpPr/>
          <p:nvPr/>
        </p:nvSpPr>
        <p:spPr>
          <a:xfrm>
            <a:off x="4737544" y="8962177"/>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5">
              <a:alphaModFix/>
            </a:blip>
            <a:stretch>
              <a:fillRect b="0" l="0" r="0" t="0"/>
            </a:stretch>
          </a:blipFill>
          <a:ln>
            <a:noFill/>
          </a:ln>
        </p:spPr>
      </p:sp>
      <p:sp>
        <p:nvSpPr>
          <p:cNvPr id="121" name="Google Shape;121;p2"/>
          <p:cNvSpPr/>
          <p:nvPr/>
        </p:nvSpPr>
        <p:spPr>
          <a:xfrm>
            <a:off x="413414" y="3832527"/>
            <a:ext cx="17461497" cy="2465699"/>
          </a:xfrm>
          <a:custGeom>
            <a:rect b="b" l="l" r="r" t="t"/>
            <a:pathLst>
              <a:path extrusionOk="0" h="2465699" w="17461497">
                <a:moveTo>
                  <a:pt x="0" y="0"/>
                </a:moveTo>
                <a:lnTo>
                  <a:pt x="17461496" y="0"/>
                </a:lnTo>
                <a:lnTo>
                  <a:pt x="17461496" y="2465698"/>
                </a:lnTo>
                <a:lnTo>
                  <a:pt x="0" y="2465698"/>
                </a:lnTo>
                <a:lnTo>
                  <a:pt x="0" y="0"/>
                </a:lnTo>
                <a:close/>
              </a:path>
            </a:pathLst>
          </a:custGeom>
          <a:blipFill rotWithShape="1">
            <a:blip r:embed="rId16">
              <a:alphaModFix/>
            </a:blip>
            <a:stretch>
              <a:fillRect b="0" l="0" r="0" t="0"/>
            </a:stretch>
          </a:blipFill>
          <a:ln>
            <a:noFill/>
          </a:ln>
        </p:spPr>
      </p:sp>
      <p:sp>
        <p:nvSpPr>
          <p:cNvPr id="122" name="Google Shape;122;p2"/>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7">
              <a:alphaModFix/>
            </a:blip>
            <a:stretch>
              <a:fillRect b="0" l="0" r="0" t="0"/>
            </a:stretch>
          </a:blipFill>
          <a:ln>
            <a:noFill/>
          </a:ln>
        </p:spPr>
      </p:sp>
      <p:sp>
        <p:nvSpPr>
          <p:cNvPr id="123" name="Google Shape;123;p2"/>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8">
              <a:alphaModFix/>
            </a:blip>
            <a:stretch>
              <a:fillRect b="0" l="0" r="0" t="0"/>
            </a:stretch>
          </a:blipFill>
          <a:ln>
            <a:noFill/>
          </a:ln>
        </p:spPr>
      </p:sp>
      <p:sp>
        <p:nvSpPr>
          <p:cNvPr id="124" name="Google Shape;124;p2"/>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125" name="Google Shape;125;p2"/>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126" name="Google Shape;126;p2"/>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127" name="Google Shape;127;p2"/>
          <p:cNvSpPr txBox="1"/>
          <p:nvPr/>
        </p:nvSpPr>
        <p:spPr>
          <a:xfrm>
            <a:off x="598046" y="2460936"/>
            <a:ext cx="1456858" cy="882015"/>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0" i="0" lang="en-US" sz="4800" u="none" cap="none" strike="noStrike">
                <a:solidFill>
                  <a:srgbClr val="0E3B44"/>
                </a:solidFill>
                <a:latin typeface="Calibri"/>
                <a:ea typeface="Calibri"/>
                <a:cs typeface="Calibri"/>
                <a:sym typeface="Calibri"/>
              </a:rPr>
              <a:t>Inhalt</a:t>
            </a:r>
            <a:endParaRPr/>
          </a:p>
        </p:txBody>
      </p:sp>
      <p:sp>
        <p:nvSpPr>
          <p:cNvPr id="128" name="Google Shape;128;p2"/>
          <p:cNvSpPr txBox="1"/>
          <p:nvPr/>
        </p:nvSpPr>
        <p:spPr>
          <a:xfrm>
            <a:off x="435978" y="3858806"/>
            <a:ext cx="8966892" cy="2401967"/>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1" i="0" lang="en-US" sz="2700" u="none" cap="none" strike="noStrike">
                <a:solidFill>
                  <a:srgbClr val="0F3947"/>
                </a:solidFill>
                <a:latin typeface="Arial"/>
                <a:ea typeface="Arial"/>
                <a:cs typeface="Arial"/>
                <a:sym typeface="Arial"/>
              </a:rPr>
              <a:t>►</a:t>
            </a:r>
            <a:r>
              <a:rPr b="1" i="0" lang="en-US" sz="2700" u="none" cap="none" strike="noStrike">
                <a:solidFill>
                  <a:srgbClr val="0E3B44"/>
                </a:solidFill>
                <a:latin typeface="Arial"/>
                <a:ea typeface="Arial"/>
                <a:cs typeface="Arial"/>
                <a:sym typeface="Arial"/>
              </a:rPr>
              <a:t>Ursachen der Energiearmut </a:t>
            </a:r>
            <a:r>
              <a:rPr b="1" i="0" lang="en-US" sz="2700" u="none" cap="none" strike="noStrike">
                <a:solidFill>
                  <a:srgbClr val="0F3947"/>
                </a:solidFill>
                <a:latin typeface="Arial"/>
                <a:ea typeface="Arial"/>
                <a:cs typeface="Arial"/>
                <a:sym typeface="Arial"/>
              </a:rPr>
              <a:t>►</a:t>
            </a:r>
            <a:r>
              <a:rPr b="1" i="0" lang="en-US" sz="2700" u="none" cap="none" strike="noStrike">
                <a:solidFill>
                  <a:srgbClr val="0E3B44"/>
                </a:solidFill>
                <a:latin typeface="Arial"/>
                <a:ea typeface="Arial"/>
                <a:cs typeface="Arial"/>
                <a:sym typeface="Arial"/>
              </a:rPr>
              <a:t>Energiearmut in den EU-Ländern </a:t>
            </a:r>
            <a:r>
              <a:rPr b="1" i="0" lang="en-US" sz="2700" u="none" cap="none" strike="noStrike">
                <a:solidFill>
                  <a:srgbClr val="0F3947"/>
                </a:solidFill>
                <a:latin typeface="Arial"/>
                <a:ea typeface="Arial"/>
                <a:cs typeface="Arial"/>
                <a:sym typeface="Arial"/>
              </a:rPr>
              <a:t>►</a:t>
            </a:r>
            <a:r>
              <a:rPr b="1" i="0" lang="en-US" sz="2700" u="none" cap="none" strike="noStrike">
                <a:solidFill>
                  <a:srgbClr val="0E3B44"/>
                </a:solidFill>
                <a:latin typeface="Arial"/>
                <a:ea typeface="Arial"/>
                <a:cs typeface="Arial"/>
                <a:sym typeface="Arial"/>
              </a:rPr>
              <a:t>Definition von Energiearmut </a:t>
            </a:r>
            <a:r>
              <a:rPr b="1" i="0" lang="en-US" sz="2700" u="none" cap="none" strike="noStrike">
                <a:solidFill>
                  <a:srgbClr val="0F3947"/>
                </a:solidFill>
                <a:latin typeface="Arial"/>
                <a:ea typeface="Arial"/>
                <a:cs typeface="Arial"/>
                <a:sym typeface="Arial"/>
              </a:rPr>
              <a:t>►</a:t>
            </a:r>
            <a:r>
              <a:rPr b="1" i="0" lang="en-US" sz="2700" u="none" cap="none" strike="noStrike">
                <a:solidFill>
                  <a:srgbClr val="0E3B44"/>
                </a:solidFill>
                <a:latin typeface="Arial"/>
                <a:ea typeface="Arial"/>
                <a:cs typeface="Arial"/>
                <a:sym typeface="Arial"/>
              </a:rPr>
              <a:t>Dimensionen der Energiearmut </a:t>
            </a:r>
            <a:r>
              <a:rPr b="1" i="0" lang="en-US" sz="2700" u="none" cap="none" strike="noStrike">
                <a:solidFill>
                  <a:srgbClr val="0F3947"/>
                </a:solidFill>
                <a:latin typeface="Arial"/>
                <a:ea typeface="Arial"/>
                <a:cs typeface="Arial"/>
                <a:sym typeface="Arial"/>
              </a:rPr>
              <a:t>►</a:t>
            </a:r>
            <a:r>
              <a:rPr b="1" i="0" lang="en-US" sz="2700" u="none" cap="none" strike="noStrike">
                <a:solidFill>
                  <a:srgbClr val="0E3B44"/>
                </a:solidFill>
                <a:latin typeface="Arial"/>
                <a:ea typeface="Arial"/>
                <a:cs typeface="Arial"/>
                <a:sym typeface="Arial"/>
              </a:rPr>
              <a:t>Hauptindikatoren zur Bewertung der Energiearmut</a:t>
            </a:r>
            <a:endParaRPr/>
          </a:p>
        </p:txBody>
      </p:sp>
      <p:sp>
        <p:nvSpPr>
          <p:cNvPr id="129" name="Google Shape;129;p2"/>
          <p:cNvSpPr txBox="1"/>
          <p:nvPr/>
        </p:nvSpPr>
        <p:spPr>
          <a:xfrm>
            <a:off x="16992857" y="9665179"/>
            <a:ext cx="428320"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0" lang="en-US" sz="1700" u="none" cap="none" strike="noStrike">
                <a:solidFill>
                  <a:srgbClr val="0F3947"/>
                </a:solidFill>
                <a:latin typeface="Arial"/>
                <a:ea typeface="Arial"/>
                <a:cs typeface="Arial"/>
                <a:sym typeface="Arial"/>
              </a:rPr>
              <a:t>2/23</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3"/>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135" name="Google Shape;135;p3"/>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136" name="Google Shape;136;p3"/>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137" name="Google Shape;137;p3"/>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138" name="Google Shape;138;p3"/>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139" name="Google Shape;139;p3"/>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140" name="Google Shape;140;p3"/>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141" name="Google Shape;141;p3"/>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142" name="Google Shape;142;p3"/>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143" name="Google Shape;143;p3"/>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144" name="Google Shape;144;p3"/>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145" name="Google Shape;145;p3"/>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146" name="Google Shape;146;p3"/>
          <p:cNvSpPr/>
          <p:nvPr/>
        </p:nvSpPr>
        <p:spPr>
          <a:xfrm>
            <a:off x="398012" y="2180349"/>
            <a:ext cx="17316279" cy="6827768"/>
          </a:xfrm>
          <a:custGeom>
            <a:rect b="b" l="l" r="r" t="t"/>
            <a:pathLst>
              <a:path extrusionOk="0" h="6827768" w="17316279">
                <a:moveTo>
                  <a:pt x="0" y="0"/>
                </a:moveTo>
                <a:lnTo>
                  <a:pt x="17316278" y="0"/>
                </a:lnTo>
                <a:lnTo>
                  <a:pt x="17316278" y="6827767"/>
                </a:lnTo>
                <a:lnTo>
                  <a:pt x="0" y="6827767"/>
                </a:lnTo>
                <a:lnTo>
                  <a:pt x="0" y="0"/>
                </a:lnTo>
                <a:close/>
              </a:path>
            </a:pathLst>
          </a:custGeom>
          <a:blipFill rotWithShape="1">
            <a:blip r:embed="rId15">
              <a:alphaModFix/>
            </a:blip>
            <a:stretch>
              <a:fillRect b="0" l="0" r="0" t="0"/>
            </a:stretch>
          </a:blipFill>
          <a:ln>
            <a:noFill/>
          </a:ln>
        </p:spPr>
      </p:sp>
      <p:sp>
        <p:nvSpPr>
          <p:cNvPr id="147" name="Google Shape;147;p3"/>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148" name="Google Shape;148;p3"/>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7">
              <a:alphaModFix/>
            </a:blip>
            <a:stretch>
              <a:fillRect b="0" l="0" r="0" t="0"/>
            </a:stretch>
          </a:blipFill>
          <a:ln>
            <a:noFill/>
          </a:ln>
        </p:spPr>
      </p:sp>
      <p:sp>
        <p:nvSpPr>
          <p:cNvPr id="149" name="Google Shape;149;p3"/>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150" name="Google Shape;150;p3"/>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151" name="Google Shape;151;p3"/>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152" name="Google Shape;152;p3"/>
          <p:cNvSpPr txBox="1"/>
          <p:nvPr/>
        </p:nvSpPr>
        <p:spPr>
          <a:xfrm>
            <a:off x="598056" y="2202780"/>
            <a:ext cx="14756016" cy="909399"/>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0" i="0" lang="en-US" sz="4800" u="none" cap="none" strike="noStrike">
                <a:solidFill>
                  <a:srgbClr val="0E3B44"/>
                </a:solidFill>
                <a:latin typeface="Arial"/>
                <a:ea typeface="Arial"/>
                <a:cs typeface="Arial"/>
                <a:sym typeface="Arial"/>
              </a:rPr>
              <a:t>Ursachen der Energiearmut (</a:t>
            </a:r>
            <a:r>
              <a:rPr b="0" i="0" lang="en-US" sz="4800" u="none" cap="none" strike="noStrike">
                <a:solidFill>
                  <a:srgbClr val="1ABEFC"/>
                </a:solidFill>
                <a:latin typeface="Arial"/>
                <a:ea typeface="Arial"/>
                <a:cs typeface="Arial"/>
                <a:sym typeface="Arial"/>
              </a:rPr>
              <a:t>wirtschaftliche Faktoren</a:t>
            </a:r>
            <a:r>
              <a:rPr b="0" i="0" lang="en-US" sz="4800" u="none" cap="none" strike="noStrike">
                <a:solidFill>
                  <a:srgbClr val="0E3B44"/>
                </a:solidFill>
                <a:latin typeface="Arial"/>
                <a:ea typeface="Arial"/>
                <a:cs typeface="Arial"/>
                <a:sym typeface="Arial"/>
              </a:rPr>
              <a:t>)</a:t>
            </a:r>
            <a:endParaRPr/>
          </a:p>
        </p:txBody>
      </p:sp>
      <p:sp>
        <p:nvSpPr>
          <p:cNvPr id="153" name="Google Shape;153;p3"/>
          <p:cNvSpPr txBox="1"/>
          <p:nvPr/>
        </p:nvSpPr>
        <p:spPr>
          <a:xfrm>
            <a:off x="10584942" y="8572529"/>
            <a:ext cx="1064095"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154" name="Google Shape;154;p3"/>
          <p:cNvSpPr txBox="1"/>
          <p:nvPr/>
        </p:nvSpPr>
        <p:spPr>
          <a:xfrm>
            <a:off x="11628225" y="8561308"/>
            <a:ext cx="6005560"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
        <p:nvSpPr>
          <p:cNvPr id="155" name="Google Shape;155;p3"/>
          <p:cNvSpPr txBox="1"/>
          <p:nvPr/>
        </p:nvSpPr>
        <p:spPr>
          <a:xfrm>
            <a:off x="16992857" y="9665179"/>
            <a:ext cx="428320"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0" lang="en-US" sz="1700" u="none" cap="none" strike="noStrike">
                <a:solidFill>
                  <a:srgbClr val="0F3947"/>
                </a:solidFill>
                <a:latin typeface="Arial"/>
                <a:ea typeface="Arial"/>
                <a:cs typeface="Arial"/>
                <a:sym typeface="Arial"/>
              </a:rPr>
              <a:t>3/23</a:t>
            </a:r>
            <a:endParaRPr/>
          </a:p>
        </p:txBody>
      </p:sp>
      <p:sp>
        <p:nvSpPr>
          <p:cNvPr id="156" name="Google Shape;156;p3"/>
          <p:cNvSpPr txBox="1"/>
          <p:nvPr/>
        </p:nvSpPr>
        <p:spPr>
          <a:xfrm>
            <a:off x="1463973" y="3653828"/>
            <a:ext cx="4303062" cy="10406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NIEDRIGEINKOMMENSNIVEAU </a:t>
            </a:r>
            <a:endParaRPr/>
          </a:p>
          <a:p>
            <a:pPr indent="0" lvl="0" marL="0" marR="0" rtl="0" algn="ctr">
              <a:lnSpc>
                <a:spcPct val="138000"/>
              </a:lnSpc>
              <a:spcBef>
                <a:spcPts val="0"/>
              </a:spcBef>
              <a:spcAft>
                <a:spcPts val="0"/>
              </a:spcAft>
              <a:buNone/>
            </a:pPr>
            <a:r>
              <a:rPr b="0" i="0" lang="en-US" sz="2000" u="none" cap="none" strike="noStrike">
                <a:solidFill>
                  <a:srgbClr val="FFFFFF"/>
                </a:solidFill>
                <a:latin typeface="Arial"/>
                <a:ea typeface="Arial"/>
                <a:cs typeface="Arial"/>
                <a:sym typeface="Arial"/>
              </a:rPr>
              <a:t>Haushalte mit niedrigem Einkommen kämpfen </a:t>
            </a:r>
            <a:endParaRPr/>
          </a:p>
        </p:txBody>
      </p:sp>
      <p:sp>
        <p:nvSpPr>
          <p:cNvPr id="157" name="Google Shape;157;p3"/>
          <p:cNvSpPr txBox="1"/>
          <p:nvPr/>
        </p:nvSpPr>
        <p:spPr>
          <a:xfrm>
            <a:off x="1219743" y="5626122"/>
            <a:ext cx="4800857" cy="99490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WIRTSCHAFTLICHE UNGLEICHHEIT </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Zunehmende Ungleichheit führt dazu, dass sich benachteiligte Gruppen keine </a:t>
            </a:r>
            <a:endParaRPr/>
          </a:p>
        </p:txBody>
      </p:sp>
      <p:sp>
        <p:nvSpPr>
          <p:cNvPr id="158" name="Google Shape;158;p3"/>
          <p:cNvSpPr txBox="1"/>
          <p:nvPr/>
        </p:nvSpPr>
        <p:spPr>
          <a:xfrm>
            <a:off x="6739642" y="5824242"/>
            <a:ext cx="4793752" cy="127684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100" u="none" cap="none" strike="noStrike">
                <a:solidFill>
                  <a:srgbClr val="1ABEFC"/>
                </a:solidFill>
                <a:latin typeface="Arial"/>
                <a:ea typeface="Arial"/>
                <a:cs typeface="Arial"/>
                <a:sym typeface="Arial"/>
              </a:rPr>
              <a:t>DEREGULIERUNG DES ENERGIEMARKTES </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Marktliberalisierung kann zu Preisschwankungen und höheren Kosten </a:t>
            </a:r>
            <a:endParaRPr/>
          </a:p>
        </p:txBody>
      </p:sp>
      <p:sp>
        <p:nvSpPr>
          <p:cNvPr id="159" name="Google Shape;159;p3"/>
          <p:cNvSpPr txBox="1"/>
          <p:nvPr/>
        </p:nvSpPr>
        <p:spPr>
          <a:xfrm>
            <a:off x="6777266" y="3539528"/>
            <a:ext cx="4716294" cy="99490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HOHE ENERGIEPREISE </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Steigende Energiepreise übertreffen das Einkommenswachstum und erhöhen die </a:t>
            </a:r>
            <a:endParaRPr/>
          </a:p>
        </p:txBody>
      </p:sp>
      <p:sp>
        <p:nvSpPr>
          <p:cNvPr id="160" name="Google Shape;160;p3"/>
          <p:cNvSpPr txBox="1"/>
          <p:nvPr/>
        </p:nvSpPr>
        <p:spPr>
          <a:xfrm>
            <a:off x="12213603" y="5786142"/>
            <a:ext cx="4879248" cy="129970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INFLATION </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Die allgemeine Inflation, insbesondere bei Energierohstoffen, verringert die Kaufkraft </a:t>
            </a:r>
            <a:endParaRPr/>
          </a:p>
        </p:txBody>
      </p:sp>
      <p:sp>
        <p:nvSpPr>
          <p:cNvPr id="161" name="Google Shape;161;p3"/>
          <p:cNvSpPr txBox="1"/>
          <p:nvPr/>
        </p:nvSpPr>
        <p:spPr>
          <a:xfrm>
            <a:off x="13266801" y="3539528"/>
            <a:ext cx="2656961" cy="400241"/>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ARBEITSLOSIGKEIT</a:t>
            </a:r>
            <a:endParaRPr/>
          </a:p>
        </p:txBody>
      </p:sp>
      <p:sp>
        <p:nvSpPr>
          <p:cNvPr id="162" name="Google Shape;162;p3"/>
          <p:cNvSpPr txBox="1"/>
          <p:nvPr/>
        </p:nvSpPr>
        <p:spPr>
          <a:xfrm>
            <a:off x="1957521" y="4668841"/>
            <a:ext cx="3224251" cy="375742"/>
          </a:xfrm>
          <a:prstGeom prst="rect">
            <a:avLst/>
          </a:prstGeom>
          <a:noFill/>
          <a:ln>
            <a:noFill/>
          </a:ln>
        </p:spPr>
        <p:txBody>
          <a:bodyPr anchorCtr="0" anchor="t" bIns="0" lIns="0" spcFirstLastPara="1" rIns="0" wrap="square" tIns="0">
            <a:spAutoFit/>
          </a:bodyPr>
          <a:lstStyle/>
          <a:p>
            <a:pPr indent="0" lvl="0" marL="0" marR="0" rtl="0" algn="l">
              <a:lnSpc>
                <a:spcPct val="138000"/>
              </a:lnSpc>
              <a:spcBef>
                <a:spcPts val="0"/>
              </a:spcBef>
              <a:spcAft>
                <a:spcPts val="0"/>
              </a:spcAft>
              <a:buNone/>
            </a:pPr>
            <a:r>
              <a:rPr b="0" i="0" lang="en-US" sz="2000" u="none" cap="none" strike="noStrike">
                <a:solidFill>
                  <a:srgbClr val="FFFFFF"/>
                </a:solidFill>
                <a:latin typeface="Arial"/>
                <a:ea typeface="Arial"/>
                <a:cs typeface="Arial"/>
                <a:sym typeface="Arial"/>
              </a:rPr>
              <a:t>die Energiekosten zu tragen</a:t>
            </a:r>
            <a:endParaRPr/>
          </a:p>
        </p:txBody>
      </p:sp>
      <p:sp>
        <p:nvSpPr>
          <p:cNvPr id="163" name="Google Shape;163;p3"/>
          <p:cNvSpPr txBox="1"/>
          <p:nvPr/>
        </p:nvSpPr>
        <p:spPr>
          <a:xfrm>
            <a:off x="1414015" y="6578270"/>
            <a:ext cx="4333370" cy="34716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angemessene Energie leisten können</a:t>
            </a:r>
            <a:endParaRPr/>
          </a:p>
        </p:txBody>
      </p:sp>
      <p:sp>
        <p:nvSpPr>
          <p:cNvPr id="164" name="Google Shape;164;p3"/>
          <p:cNvSpPr txBox="1"/>
          <p:nvPr/>
        </p:nvSpPr>
        <p:spPr>
          <a:xfrm>
            <a:off x="7664244" y="4491676"/>
            <a:ext cx="2835631" cy="34716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Belastung der Haushalte</a:t>
            </a:r>
            <a:endParaRPr/>
          </a:p>
        </p:txBody>
      </p:sp>
      <p:sp>
        <p:nvSpPr>
          <p:cNvPr id="165" name="Google Shape;165;p3"/>
          <p:cNvSpPr txBox="1"/>
          <p:nvPr/>
        </p:nvSpPr>
        <p:spPr>
          <a:xfrm>
            <a:off x="7579633" y="7058330"/>
            <a:ext cx="3008176" cy="34716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für die Verbraucher führen</a:t>
            </a:r>
            <a:endParaRPr/>
          </a:p>
        </p:txBody>
      </p:sp>
      <p:sp>
        <p:nvSpPr>
          <p:cNvPr id="166" name="Google Shape;166;p3"/>
          <p:cNvSpPr txBox="1"/>
          <p:nvPr/>
        </p:nvSpPr>
        <p:spPr>
          <a:xfrm>
            <a:off x="12235053" y="3882076"/>
            <a:ext cx="4835471" cy="95676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Arbeitslosigkeit führt zu einem geringeren Haushaltseinkommen, was sich auf die Erschwinglichkeit von Energie auswirkt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4"/>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172" name="Google Shape;172;p4"/>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173" name="Google Shape;173;p4"/>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174" name="Google Shape;174;p4"/>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175" name="Google Shape;175;p4"/>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176" name="Google Shape;176;p4"/>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177" name="Google Shape;177;p4"/>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178" name="Google Shape;178;p4"/>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179" name="Google Shape;179;p4"/>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180" name="Google Shape;180;p4"/>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181" name="Google Shape;181;p4"/>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182" name="Google Shape;182;p4"/>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183" name="Google Shape;183;p4"/>
          <p:cNvSpPr/>
          <p:nvPr/>
        </p:nvSpPr>
        <p:spPr>
          <a:xfrm>
            <a:off x="364188" y="2069554"/>
            <a:ext cx="17350102" cy="7158704"/>
          </a:xfrm>
          <a:custGeom>
            <a:rect b="b" l="l" r="r" t="t"/>
            <a:pathLst>
              <a:path extrusionOk="0" h="7158704" w="17350102">
                <a:moveTo>
                  <a:pt x="0" y="0"/>
                </a:moveTo>
                <a:lnTo>
                  <a:pt x="17350102" y="0"/>
                </a:lnTo>
                <a:lnTo>
                  <a:pt x="17350102" y="7158704"/>
                </a:lnTo>
                <a:lnTo>
                  <a:pt x="0" y="7158704"/>
                </a:lnTo>
                <a:lnTo>
                  <a:pt x="0" y="0"/>
                </a:lnTo>
                <a:close/>
              </a:path>
            </a:pathLst>
          </a:custGeom>
          <a:blipFill rotWithShape="1">
            <a:blip r:embed="rId15">
              <a:alphaModFix/>
            </a:blip>
            <a:stretch>
              <a:fillRect b="0" l="0" r="0" t="0"/>
            </a:stretch>
          </a:blipFill>
          <a:ln>
            <a:noFill/>
          </a:ln>
        </p:spPr>
      </p:sp>
      <p:sp>
        <p:nvSpPr>
          <p:cNvPr id="184" name="Google Shape;184;p4"/>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185" name="Google Shape;185;p4"/>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7">
              <a:alphaModFix/>
            </a:blip>
            <a:stretch>
              <a:fillRect b="0" l="0" r="0" t="0"/>
            </a:stretch>
          </a:blipFill>
          <a:ln>
            <a:noFill/>
          </a:ln>
        </p:spPr>
      </p:sp>
      <p:sp>
        <p:nvSpPr>
          <p:cNvPr id="186" name="Google Shape;186;p4"/>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187" name="Google Shape;187;p4"/>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188" name="Google Shape;188;p4"/>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189" name="Google Shape;189;p4"/>
          <p:cNvSpPr txBox="1"/>
          <p:nvPr/>
        </p:nvSpPr>
        <p:spPr>
          <a:xfrm>
            <a:off x="561042" y="2091995"/>
            <a:ext cx="13512127" cy="909399"/>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0" i="0" lang="en-US" sz="4800" u="none" cap="none" strike="noStrike">
                <a:solidFill>
                  <a:srgbClr val="0E3B44"/>
                </a:solidFill>
                <a:latin typeface="Arial"/>
                <a:ea typeface="Arial"/>
                <a:cs typeface="Arial"/>
                <a:sym typeface="Arial"/>
              </a:rPr>
              <a:t>Ursachen der Energiearmut (</a:t>
            </a:r>
            <a:r>
              <a:rPr b="0" i="0" lang="en-US" sz="4800" u="none" cap="none" strike="noStrike">
                <a:solidFill>
                  <a:srgbClr val="1ABEFC"/>
                </a:solidFill>
                <a:latin typeface="Arial"/>
                <a:ea typeface="Arial"/>
                <a:cs typeface="Arial"/>
                <a:sym typeface="Arial"/>
              </a:rPr>
              <a:t>Infrastrukturdefizite</a:t>
            </a:r>
            <a:r>
              <a:rPr b="0" i="0" lang="en-US" sz="4800" u="none" cap="none" strike="noStrike">
                <a:solidFill>
                  <a:srgbClr val="0E3B44"/>
                </a:solidFill>
                <a:latin typeface="Arial"/>
                <a:ea typeface="Arial"/>
                <a:cs typeface="Arial"/>
                <a:sym typeface="Arial"/>
              </a:rPr>
              <a:t>)</a:t>
            </a:r>
            <a:endParaRPr/>
          </a:p>
        </p:txBody>
      </p:sp>
      <p:sp>
        <p:nvSpPr>
          <p:cNvPr id="190" name="Google Shape;190;p4"/>
          <p:cNvSpPr txBox="1"/>
          <p:nvPr/>
        </p:nvSpPr>
        <p:spPr>
          <a:xfrm>
            <a:off x="10584942" y="8572529"/>
            <a:ext cx="1064095"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191" name="Google Shape;191;p4"/>
          <p:cNvSpPr txBox="1"/>
          <p:nvPr/>
        </p:nvSpPr>
        <p:spPr>
          <a:xfrm>
            <a:off x="11628225" y="8561308"/>
            <a:ext cx="6005560"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
        <p:nvSpPr>
          <p:cNvPr id="192" name="Google Shape;192;p4"/>
          <p:cNvSpPr txBox="1"/>
          <p:nvPr/>
        </p:nvSpPr>
        <p:spPr>
          <a:xfrm>
            <a:off x="16992857" y="9665179"/>
            <a:ext cx="428320"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0" lang="en-US" sz="1700" u="none" cap="none" strike="noStrike">
                <a:solidFill>
                  <a:srgbClr val="0F3947"/>
                </a:solidFill>
                <a:latin typeface="Arial"/>
                <a:ea typeface="Arial"/>
                <a:cs typeface="Arial"/>
                <a:sym typeface="Arial"/>
              </a:rPr>
              <a:t>4/23</a:t>
            </a:r>
            <a:endParaRPr/>
          </a:p>
        </p:txBody>
      </p:sp>
      <p:sp>
        <p:nvSpPr>
          <p:cNvPr id="193" name="Google Shape;193;p4"/>
          <p:cNvSpPr txBox="1"/>
          <p:nvPr/>
        </p:nvSpPr>
        <p:spPr>
          <a:xfrm>
            <a:off x="4672594" y="5795220"/>
            <a:ext cx="3104998" cy="400241"/>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LÄNDLICHE ISOLATION</a:t>
            </a:r>
            <a:endParaRPr/>
          </a:p>
        </p:txBody>
      </p:sp>
      <p:sp>
        <p:nvSpPr>
          <p:cNvPr id="194" name="Google Shape;194;p4"/>
          <p:cNvSpPr txBox="1"/>
          <p:nvPr/>
        </p:nvSpPr>
        <p:spPr>
          <a:xfrm>
            <a:off x="4247931" y="3746725"/>
            <a:ext cx="3970877"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100" u="none" cap="none" strike="noStrike">
                <a:solidFill>
                  <a:srgbClr val="1ABEFC"/>
                </a:solidFill>
                <a:latin typeface="Arial"/>
                <a:ea typeface="Arial"/>
                <a:cs typeface="Arial"/>
                <a:sym typeface="Arial"/>
              </a:rPr>
              <a:t>SCHLECHTE WOHNQUALITÄT</a:t>
            </a:r>
            <a:endParaRPr/>
          </a:p>
        </p:txBody>
      </p:sp>
      <p:sp>
        <p:nvSpPr>
          <p:cNvPr id="195" name="Google Shape;195;p4"/>
          <p:cNvSpPr txBox="1"/>
          <p:nvPr/>
        </p:nvSpPr>
        <p:spPr>
          <a:xfrm>
            <a:off x="4071223" y="4066765"/>
            <a:ext cx="75352"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100" u="none" cap="none" strike="noStrike">
                <a:solidFill>
                  <a:srgbClr val="1ABEFC"/>
                </a:solidFill>
                <a:latin typeface="Arial"/>
                <a:ea typeface="Arial"/>
                <a:cs typeface="Arial"/>
                <a:sym typeface="Arial"/>
              </a:rPr>
              <a:t> </a:t>
            </a:r>
            <a:endParaRPr/>
          </a:p>
        </p:txBody>
      </p:sp>
      <p:sp>
        <p:nvSpPr>
          <p:cNvPr id="196" name="Google Shape;196;p4"/>
          <p:cNvSpPr txBox="1"/>
          <p:nvPr/>
        </p:nvSpPr>
        <p:spPr>
          <a:xfrm>
            <a:off x="9771440" y="3601945"/>
            <a:ext cx="4030504" cy="127684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100" u="none" cap="none" strike="noStrike">
                <a:solidFill>
                  <a:srgbClr val="1ABEFC"/>
                </a:solidFill>
                <a:latin typeface="Arial"/>
                <a:ea typeface="Arial"/>
                <a:cs typeface="Arial"/>
                <a:sym typeface="Arial"/>
              </a:rPr>
              <a:t>VERALTETE ENERGIEINFRASTRUKTUR </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Eine alternde Infrastruktur kann zu höheren Kosten und einer weniger </a:t>
            </a:r>
            <a:endParaRPr/>
          </a:p>
        </p:txBody>
      </p:sp>
      <p:sp>
        <p:nvSpPr>
          <p:cNvPr id="197" name="Google Shape;197;p4"/>
          <p:cNvSpPr txBox="1"/>
          <p:nvPr/>
        </p:nvSpPr>
        <p:spPr>
          <a:xfrm>
            <a:off x="9512056" y="5665680"/>
            <a:ext cx="4560103"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100" u="none" cap="none" strike="noStrike">
                <a:solidFill>
                  <a:srgbClr val="1ABEFC"/>
                </a:solidFill>
                <a:latin typeface="Arial"/>
                <a:ea typeface="Arial"/>
                <a:cs typeface="Arial"/>
                <a:sym typeface="Arial"/>
              </a:rPr>
              <a:t>FEHLEN VON PROGRAMMEN ZUR </a:t>
            </a:r>
            <a:endParaRPr/>
          </a:p>
        </p:txBody>
      </p:sp>
      <p:sp>
        <p:nvSpPr>
          <p:cNvPr id="198" name="Google Shape;198;p4"/>
          <p:cNvSpPr txBox="1"/>
          <p:nvPr/>
        </p:nvSpPr>
        <p:spPr>
          <a:xfrm>
            <a:off x="9726673" y="5985720"/>
            <a:ext cx="4047049"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100" u="none" cap="none" strike="noStrike">
                <a:solidFill>
                  <a:srgbClr val="1ABEFC"/>
                </a:solidFill>
                <a:latin typeface="Arial"/>
                <a:ea typeface="Arial"/>
                <a:cs typeface="Arial"/>
                <a:sym typeface="Arial"/>
              </a:rPr>
              <a:t>ENERGETISCHEN SANIERUNG</a:t>
            </a:r>
            <a:endParaRPr/>
          </a:p>
        </p:txBody>
      </p:sp>
      <p:sp>
        <p:nvSpPr>
          <p:cNvPr id="199" name="Google Shape;199;p4"/>
          <p:cNvSpPr txBox="1"/>
          <p:nvPr/>
        </p:nvSpPr>
        <p:spPr>
          <a:xfrm>
            <a:off x="9444276" y="6305760"/>
            <a:ext cx="75352"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100" u="none" cap="none" strike="noStrike">
                <a:solidFill>
                  <a:srgbClr val="1ABEFC"/>
                </a:solidFill>
                <a:latin typeface="Arial"/>
                <a:ea typeface="Arial"/>
                <a:cs typeface="Arial"/>
                <a:sym typeface="Arial"/>
              </a:rPr>
              <a:t> </a:t>
            </a:r>
            <a:endParaRPr/>
          </a:p>
        </p:txBody>
      </p:sp>
      <p:sp>
        <p:nvSpPr>
          <p:cNvPr id="200" name="Google Shape;200;p4"/>
          <p:cNvSpPr txBox="1"/>
          <p:nvPr/>
        </p:nvSpPr>
        <p:spPr>
          <a:xfrm>
            <a:off x="4145318" y="4052897"/>
            <a:ext cx="4331599"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100" u="none" cap="none" strike="noStrike">
                <a:solidFill>
                  <a:srgbClr val="FFFFFF"/>
                </a:solidFill>
                <a:latin typeface="Arial"/>
                <a:ea typeface="Arial"/>
                <a:cs typeface="Arial"/>
                <a:sym typeface="Arial"/>
              </a:rPr>
              <a:t>Ineffiziente Gebäude mit schlechter </a:t>
            </a:r>
            <a:endParaRPr/>
          </a:p>
        </p:txBody>
      </p:sp>
      <p:sp>
        <p:nvSpPr>
          <p:cNvPr id="201" name="Google Shape;201;p4"/>
          <p:cNvSpPr txBox="1"/>
          <p:nvPr/>
        </p:nvSpPr>
        <p:spPr>
          <a:xfrm>
            <a:off x="4461567" y="4372937"/>
            <a:ext cx="3612071"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100" u="none" cap="none" strike="noStrike">
                <a:solidFill>
                  <a:srgbClr val="FFFFFF"/>
                </a:solidFill>
                <a:latin typeface="Arial"/>
                <a:ea typeface="Arial"/>
                <a:cs typeface="Arial"/>
                <a:sym typeface="Arial"/>
              </a:rPr>
              <a:t>Isolierung führen zu höherem </a:t>
            </a:r>
            <a:endParaRPr/>
          </a:p>
        </p:txBody>
      </p:sp>
      <p:sp>
        <p:nvSpPr>
          <p:cNvPr id="202" name="Google Shape;202;p4"/>
          <p:cNvSpPr txBox="1"/>
          <p:nvPr/>
        </p:nvSpPr>
        <p:spPr>
          <a:xfrm>
            <a:off x="5143557" y="4692977"/>
            <a:ext cx="2146621"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100" u="none" cap="none" strike="noStrike">
                <a:solidFill>
                  <a:srgbClr val="FFFFFF"/>
                </a:solidFill>
                <a:latin typeface="Arial"/>
                <a:ea typeface="Arial"/>
                <a:cs typeface="Arial"/>
                <a:sym typeface="Arial"/>
              </a:rPr>
              <a:t>Energieverbrauch</a:t>
            </a:r>
            <a:endParaRPr/>
          </a:p>
        </p:txBody>
      </p:sp>
      <p:sp>
        <p:nvSpPr>
          <p:cNvPr id="203" name="Google Shape;203;p4"/>
          <p:cNvSpPr txBox="1"/>
          <p:nvPr/>
        </p:nvSpPr>
        <p:spPr>
          <a:xfrm>
            <a:off x="3979221" y="6139491"/>
            <a:ext cx="4595193" cy="682181"/>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2100" u="none" cap="none" strike="noStrike">
                <a:solidFill>
                  <a:srgbClr val="FFFFFF"/>
                </a:solidFill>
                <a:latin typeface="Arial"/>
                <a:ea typeface="Arial"/>
                <a:cs typeface="Arial"/>
                <a:sym typeface="Arial"/>
              </a:rPr>
              <a:t> Abgelegene ländliche Gebiete haben oft weniger Zugang zu Energienetzen </a:t>
            </a:r>
            <a:endParaRPr/>
          </a:p>
        </p:txBody>
      </p:sp>
      <p:sp>
        <p:nvSpPr>
          <p:cNvPr id="204" name="Google Shape;204;p4"/>
          <p:cNvSpPr txBox="1"/>
          <p:nvPr/>
        </p:nvSpPr>
        <p:spPr>
          <a:xfrm>
            <a:off x="4631836" y="6779571"/>
            <a:ext cx="3189599"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100" u="none" cap="none" strike="noStrike">
                <a:solidFill>
                  <a:srgbClr val="FFFFFF"/>
                </a:solidFill>
                <a:latin typeface="Arial"/>
                <a:ea typeface="Arial"/>
                <a:cs typeface="Arial"/>
                <a:sym typeface="Arial"/>
              </a:rPr>
              <a:t>und höhere Energiekosten</a:t>
            </a:r>
            <a:endParaRPr/>
          </a:p>
        </p:txBody>
      </p:sp>
      <p:sp>
        <p:nvSpPr>
          <p:cNvPr id="205" name="Google Shape;205;p4"/>
          <p:cNvSpPr txBox="1"/>
          <p:nvPr/>
        </p:nvSpPr>
        <p:spPr>
          <a:xfrm>
            <a:off x="9518380" y="6291891"/>
            <a:ext cx="4624578"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100" u="none" cap="none" strike="noStrike">
                <a:solidFill>
                  <a:srgbClr val="FFFFFF"/>
                </a:solidFill>
                <a:latin typeface="Arial"/>
                <a:ea typeface="Arial"/>
                <a:cs typeface="Arial"/>
                <a:sym typeface="Arial"/>
              </a:rPr>
              <a:t>Unzureichende staatliche Programme </a:t>
            </a:r>
            <a:endParaRPr/>
          </a:p>
        </p:txBody>
      </p:sp>
      <p:sp>
        <p:nvSpPr>
          <p:cNvPr id="206" name="Google Shape;206;p4"/>
          <p:cNvSpPr txBox="1"/>
          <p:nvPr/>
        </p:nvSpPr>
        <p:spPr>
          <a:xfrm>
            <a:off x="9453915" y="6611931"/>
            <a:ext cx="4680071" cy="682181"/>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100" u="none" cap="none" strike="noStrike">
                <a:solidFill>
                  <a:srgbClr val="FFFFFF"/>
                </a:solidFill>
                <a:latin typeface="Arial"/>
                <a:ea typeface="Arial"/>
                <a:cs typeface="Arial"/>
                <a:sym typeface="Arial"/>
              </a:rPr>
              <a:t>zur Verbesserung der Energieeffizienz von Wohnungen </a:t>
            </a:r>
            <a:endParaRPr/>
          </a:p>
        </p:txBody>
      </p:sp>
      <p:sp>
        <p:nvSpPr>
          <p:cNvPr id="207" name="Google Shape;207;p4"/>
          <p:cNvSpPr txBox="1"/>
          <p:nvPr/>
        </p:nvSpPr>
        <p:spPr>
          <a:xfrm>
            <a:off x="9432931" y="4836033"/>
            <a:ext cx="4649962" cy="34716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zuverlässigen Energieversorgung führen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5"/>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213" name="Google Shape;213;p5"/>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214" name="Google Shape;214;p5"/>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215" name="Google Shape;215;p5"/>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216" name="Google Shape;216;p5"/>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217" name="Google Shape;217;p5"/>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218" name="Google Shape;218;p5"/>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219" name="Google Shape;219;p5"/>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220" name="Google Shape;220;p5"/>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221" name="Google Shape;221;p5"/>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222" name="Google Shape;222;p5"/>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223" name="Google Shape;223;p5"/>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224" name="Google Shape;224;p5"/>
          <p:cNvSpPr/>
          <p:nvPr/>
        </p:nvSpPr>
        <p:spPr>
          <a:xfrm>
            <a:off x="253736" y="2160460"/>
            <a:ext cx="17780498" cy="6835235"/>
          </a:xfrm>
          <a:custGeom>
            <a:rect b="b" l="l" r="r" t="t"/>
            <a:pathLst>
              <a:path extrusionOk="0" h="6835235" w="17780498">
                <a:moveTo>
                  <a:pt x="0" y="0"/>
                </a:moveTo>
                <a:lnTo>
                  <a:pt x="17780499" y="0"/>
                </a:lnTo>
                <a:lnTo>
                  <a:pt x="17780499" y="6835236"/>
                </a:lnTo>
                <a:lnTo>
                  <a:pt x="0" y="6835236"/>
                </a:lnTo>
                <a:lnTo>
                  <a:pt x="0" y="0"/>
                </a:lnTo>
                <a:close/>
              </a:path>
            </a:pathLst>
          </a:custGeom>
          <a:blipFill rotWithShape="1">
            <a:blip r:embed="rId15">
              <a:alphaModFix/>
            </a:blip>
            <a:stretch>
              <a:fillRect b="0" l="0" r="0" t="0"/>
            </a:stretch>
          </a:blipFill>
          <a:ln>
            <a:noFill/>
          </a:ln>
        </p:spPr>
      </p:sp>
      <p:sp>
        <p:nvSpPr>
          <p:cNvPr id="225" name="Google Shape;225;p5"/>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226" name="Google Shape;226;p5"/>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7">
              <a:alphaModFix/>
            </a:blip>
            <a:stretch>
              <a:fillRect b="0" l="0" r="0" t="0"/>
            </a:stretch>
          </a:blipFill>
          <a:ln>
            <a:noFill/>
          </a:ln>
        </p:spPr>
      </p:sp>
      <p:sp>
        <p:nvSpPr>
          <p:cNvPr id="227" name="Google Shape;227;p5"/>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228" name="Google Shape;228;p5"/>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229" name="Google Shape;229;p5"/>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230" name="Google Shape;230;p5"/>
          <p:cNvSpPr txBox="1"/>
          <p:nvPr/>
        </p:nvSpPr>
        <p:spPr>
          <a:xfrm>
            <a:off x="450580" y="2230517"/>
            <a:ext cx="15378722" cy="680447"/>
          </a:xfrm>
          <a:prstGeom prst="rect">
            <a:avLst/>
          </a:prstGeom>
          <a:noFill/>
          <a:ln>
            <a:noFill/>
          </a:ln>
        </p:spPr>
        <p:txBody>
          <a:bodyPr anchorCtr="0" anchor="t" bIns="0" lIns="0" spcFirstLastPara="1" rIns="0" wrap="square" tIns="0">
            <a:spAutoFit/>
          </a:bodyPr>
          <a:lstStyle/>
          <a:p>
            <a:pPr indent="0" lvl="0" marL="0" marR="0" rtl="0" algn="l">
              <a:lnSpc>
                <a:spcPct val="140066"/>
              </a:lnSpc>
              <a:spcBef>
                <a:spcPts val="0"/>
              </a:spcBef>
              <a:spcAft>
                <a:spcPts val="0"/>
              </a:spcAft>
              <a:buNone/>
            </a:pPr>
            <a:r>
              <a:rPr b="0" i="0" lang="en-US" sz="3584" u="none" cap="none" strike="noStrike">
                <a:solidFill>
                  <a:srgbClr val="0E3B44"/>
                </a:solidFill>
                <a:latin typeface="Arial"/>
                <a:ea typeface="Arial"/>
                <a:cs typeface="Arial"/>
                <a:sym typeface="Arial"/>
              </a:rPr>
              <a:t>Ursachen der Energiearmut (</a:t>
            </a:r>
            <a:r>
              <a:rPr b="0" i="0" lang="en-US" sz="3584" u="none" cap="none" strike="noStrike">
                <a:solidFill>
                  <a:srgbClr val="1ABEFC"/>
                </a:solidFill>
                <a:latin typeface="Arial"/>
                <a:ea typeface="Arial"/>
                <a:cs typeface="Arial"/>
                <a:sym typeface="Arial"/>
              </a:rPr>
              <a:t>Politische und verwaltungstechnische Fragen</a:t>
            </a:r>
            <a:r>
              <a:rPr b="0" i="0" lang="en-US" sz="3584" u="none" cap="none" strike="noStrike">
                <a:solidFill>
                  <a:srgbClr val="0E3B44"/>
                </a:solidFill>
                <a:latin typeface="Arial"/>
                <a:ea typeface="Arial"/>
                <a:cs typeface="Arial"/>
                <a:sym typeface="Arial"/>
              </a:rPr>
              <a:t>)</a:t>
            </a:r>
            <a:endParaRPr/>
          </a:p>
        </p:txBody>
      </p:sp>
      <p:sp>
        <p:nvSpPr>
          <p:cNvPr id="231" name="Google Shape;231;p5"/>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232" name="Google Shape;232;p5"/>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
        <p:nvSpPr>
          <p:cNvPr id="233" name="Google Shape;233;p5"/>
          <p:cNvSpPr txBox="1"/>
          <p:nvPr/>
        </p:nvSpPr>
        <p:spPr>
          <a:xfrm>
            <a:off x="16992857" y="9665179"/>
            <a:ext cx="428320" cy="2952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0F3947"/>
                </a:solidFill>
                <a:latin typeface="Arial"/>
                <a:ea typeface="Arial"/>
                <a:cs typeface="Arial"/>
                <a:sym typeface="Arial"/>
              </a:rPr>
              <a:t>23.5.</a:t>
            </a:r>
            <a:endParaRPr/>
          </a:p>
        </p:txBody>
      </p:sp>
      <p:sp>
        <p:nvSpPr>
          <p:cNvPr id="234" name="Google Shape;234;p5"/>
          <p:cNvSpPr txBox="1"/>
          <p:nvPr/>
        </p:nvSpPr>
        <p:spPr>
          <a:xfrm>
            <a:off x="3876951" y="5818080"/>
            <a:ext cx="4792466" cy="141160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UNZUREICHENDE REGULIERUNG SCHLECHT </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Regulierung der Energiemärkte kann zu Ausbeutung und höheren Preisen führen </a:t>
            </a:r>
            <a:endParaRPr/>
          </a:p>
        </p:txBody>
      </p:sp>
      <p:sp>
        <p:nvSpPr>
          <p:cNvPr id="235" name="Google Shape;235;p5"/>
          <p:cNvSpPr txBox="1"/>
          <p:nvPr/>
        </p:nvSpPr>
        <p:spPr>
          <a:xfrm>
            <a:off x="3876951" y="3396840"/>
            <a:ext cx="4801533" cy="7397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1ABEFC"/>
                </a:solidFill>
                <a:latin typeface="Arial"/>
                <a:ea typeface="Arial"/>
                <a:cs typeface="Arial"/>
                <a:sym typeface="Arial"/>
              </a:rPr>
              <a:t>MANGELNDE STAATLICHE UNTERSTÜTZUNG </a:t>
            </a:r>
            <a:endParaRPr/>
          </a:p>
        </p:txBody>
      </p:sp>
      <p:sp>
        <p:nvSpPr>
          <p:cNvPr id="236" name="Google Shape;236;p5"/>
          <p:cNvSpPr txBox="1"/>
          <p:nvPr/>
        </p:nvSpPr>
        <p:spPr>
          <a:xfrm>
            <a:off x="9536735" y="5818080"/>
            <a:ext cx="4508697" cy="7397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1ABEFC"/>
                </a:solidFill>
                <a:latin typeface="Arial"/>
                <a:ea typeface="Arial"/>
                <a:cs typeface="Arial"/>
                <a:sym typeface="Arial"/>
              </a:rPr>
              <a:t>UNZUREICHENDE INTEGRATION ERNEUERBARER ENERGIEN </a:t>
            </a:r>
            <a:endParaRPr/>
          </a:p>
        </p:txBody>
      </p:sp>
      <p:sp>
        <p:nvSpPr>
          <p:cNvPr id="237" name="Google Shape;237;p5"/>
          <p:cNvSpPr txBox="1"/>
          <p:nvPr/>
        </p:nvSpPr>
        <p:spPr>
          <a:xfrm>
            <a:off x="9461111" y="3572957"/>
            <a:ext cx="4659944" cy="154628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1995" u="none" cap="none" strike="noStrike">
                <a:solidFill>
                  <a:srgbClr val="1ABEFC"/>
                </a:solidFill>
                <a:latin typeface="Arial"/>
                <a:ea typeface="Arial"/>
                <a:cs typeface="Arial"/>
                <a:sym typeface="Arial"/>
              </a:rPr>
              <a:t>INKONSEQUENTE ENERGIEPOLITIK </a:t>
            </a:r>
            <a:endParaRPr/>
          </a:p>
          <a:p>
            <a:pPr indent="0" lvl="0" marL="0" marR="0" rtl="0" algn="ctr">
              <a:lnSpc>
                <a:spcPct val="114285"/>
              </a:lnSpc>
              <a:spcBef>
                <a:spcPts val="0"/>
              </a:spcBef>
              <a:spcAft>
                <a:spcPts val="0"/>
              </a:spcAft>
              <a:buNone/>
            </a:pPr>
            <a:r>
              <a:t/>
            </a:r>
            <a:endParaRPr b="1" i="0" sz="1995" u="none" cap="none" strike="noStrike">
              <a:solidFill>
                <a:srgbClr val="1ABEFC"/>
              </a:solidFill>
              <a:latin typeface="Arial"/>
              <a:ea typeface="Arial"/>
              <a:cs typeface="Arial"/>
              <a:sym typeface="Arial"/>
            </a:endParaRPr>
          </a:p>
          <a:p>
            <a:pPr indent="0" lvl="0" marL="0" marR="0" rtl="0" algn="ctr">
              <a:lnSpc>
                <a:spcPct val="120000"/>
              </a:lnSpc>
              <a:spcBef>
                <a:spcPts val="0"/>
              </a:spcBef>
              <a:spcAft>
                <a:spcPts val="0"/>
              </a:spcAft>
              <a:buNone/>
            </a:pPr>
            <a:r>
              <a:rPr b="0" i="0" lang="en-US" sz="1900" u="none" cap="none" strike="noStrike">
                <a:solidFill>
                  <a:srgbClr val="FFFFFF"/>
                </a:solidFill>
                <a:latin typeface="Arial"/>
                <a:ea typeface="Arial"/>
                <a:cs typeface="Arial"/>
                <a:sym typeface="Arial"/>
              </a:rPr>
              <a:t>Häufige Änderungen in der Energiepolitik schaffen Unsicherheit und entmutigen </a:t>
            </a:r>
            <a:endParaRPr/>
          </a:p>
          <a:p>
            <a:pPr indent="0" lvl="0" marL="0" marR="0" rtl="0" algn="ctr">
              <a:lnSpc>
                <a:spcPct val="120000"/>
              </a:lnSpc>
              <a:spcBef>
                <a:spcPts val="0"/>
              </a:spcBef>
              <a:spcAft>
                <a:spcPts val="0"/>
              </a:spcAft>
              <a:buNone/>
            </a:pPr>
            <a:r>
              <a:rPr b="0" i="0" lang="en-US" sz="1900" u="none" cap="none" strike="noStrike">
                <a:solidFill>
                  <a:srgbClr val="FFFFFF"/>
                </a:solidFill>
                <a:latin typeface="Arial"/>
                <a:ea typeface="Arial"/>
                <a:cs typeface="Arial"/>
                <a:sym typeface="Arial"/>
              </a:rPr>
              <a:t>Investitionen in Energieeffizienz</a:t>
            </a:r>
            <a:endParaRPr/>
          </a:p>
        </p:txBody>
      </p:sp>
      <p:sp>
        <p:nvSpPr>
          <p:cNvPr id="238" name="Google Shape;238;p5"/>
          <p:cNvSpPr txBox="1"/>
          <p:nvPr/>
        </p:nvSpPr>
        <p:spPr>
          <a:xfrm>
            <a:off x="3881485" y="4157220"/>
            <a:ext cx="4457776" cy="9620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Unzureichende Subventionen oder soziale Unterstützung für Haushalte mit niedrigem Einkommen</a:t>
            </a:r>
            <a:endParaRPr/>
          </a:p>
        </p:txBody>
      </p:sp>
      <p:sp>
        <p:nvSpPr>
          <p:cNvPr id="239" name="Google Shape;239;p5"/>
          <p:cNvSpPr txBox="1"/>
          <p:nvPr/>
        </p:nvSpPr>
        <p:spPr>
          <a:xfrm>
            <a:off x="9821556" y="6611218"/>
            <a:ext cx="3939054" cy="838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FFFFFF"/>
                </a:solidFill>
                <a:latin typeface="Arial"/>
                <a:ea typeface="Arial"/>
                <a:cs typeface="Arial"/>
                <a:sym typeface="Arial"/>
              </a:rPr>
              <a:t>Langsame Einführung erneuerbarer Energien kann einschränken Zugang zu erschwinglicher, sauberer Energie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6"/>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245" name="Google Shape;245;p6"/>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246" name="Google Shape;246;p6"/>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247" name="Google Shape;247;p6"/>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248" name="Google Shape;248;p6"/>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249" name="Google Shape;249;p6"/>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250" name="Google Shape;250;p6"/>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251" name="Google Shape;251;p6"/>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252" name="Google Shape;252;p6"/>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253" name="Google Shape;253;p6"/>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254" name="Google Shape;254;p6"/>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255" name="Google Shape;255;p6"/>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256" name="Google Shape;256;p6"/>
          <p:cNvSpPr/>
          <p:nvPr/>
        </p:nvSpPr>
        <p:spPr>
          <a:xfrm>
            <a:off x="253736" y="2192522"/>
            <a:ext cx="17780498" cy="6803174"/>
          </a:xfrm>
          <a:custGeom>
            <a:rect b="b" l="l" r="r" t="t"/>
            <a:pathLst>
              <a:path extrusionOk="0" h="6803174" w="17780498">
                <a:moveTo>
                  <a:pt x="0" y="0"/>
                </a:moveTo>
                <a:lnTo>
                  <a:pt x="17780499" y="0"/>
                </a:lnTo>
                <a:lnTo>
                  <a:pt x="17780499" y="6803174"/>
                </a:lnTo>
                <a:lnTo>
                  <a:pt x="0" y="6803174"/>
                </a:lnTo>
                <a:lnTo>
                  <a:pt x="0" y="0"/>
                </a:lnTo>
                <a:close/>
              </a:path>
            </a:pathLst>
          </a:custGeom>
          <a:blipFill rotWithShape="1">
            <a:blip r:embed="rId15">
              <a:alphaModFix/>
            </a:blip>
            <a:stretch>
              <a:fillRect b="0" l="0" r="0" t="0"/>
            </a:stretch>
          </a:blipFill>
          <a:ln>
            <a:noFill/>
          </a:ln>
        </p:spPr>
      </p:sp>
      <p:sp>
        <p:nvSpPr>
          <p:cNvPr id="257" name="Google Shape;257;p6"/>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258" name="Google Shape;258;p6"/>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7">
              <a:alphaModFix/>
            </a:blip>
            <a:stretch>
              <a:fillRect b="0" l="0" r="0" t="0"/>
            </a:stretch>
          </a:blipFill>
          <a:ln>
            <a:noFill/>
          </a:ln>
        </p:spPr>
      </p:sp>
      <p:sp>
        <p:nvSpPr>
          <p:cNvPr id="259" name="Google Shape;259;p6"/>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260" name="Google Shape;260;p6"/>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261" name="Google Shape;261;p6"/>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262" name="Google Shape;262;p6"/>
          <p:cNvSpPr txBox="1"/>
          <p:nvPr/>
        </p:nvSpPr>
        <p:spPr>
          <a:xfrm>
            <a:off x="450580" y="2214953"/>
            <a:ext cx="13339077" cy="916305"/>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0" i="0" lang="en-US" sz="4800" u="none" cap="none" strike="noStrike">
                <a:solidFill>
                  <a:srgbClr val="0E3B44"/>
                </a:solidFill>
                <a:latin typeface="Arial"/>
                <a:ea typeface="Arial"/>
                <a:cs typeface="Arial"/>
                <a:sym typeface="Arial"/>
              </a:rPr>
              <a:t>Ursachen der Energiearmut (</a:t>
            </a:r>
            <a:r>
              <a:rPr b="0" i="0" lang="en-US" sz="4800" u="none" cap="none" strike="noStrike">
                <a:solidFill>
                  <a:srgbClr val="1ABEFC"/>
                </a:solidFill>
                <a:latin typeface="Arial"/>
                <a:ea typeface="Arial"/>
                <a:cs typeface="Arial"/>
                <a:sym typeface="Arial"/>
              </a:rPr>
              <a:t>Umweltfaktoren</a:t>
            </a:r>
            <a:r>
              <a:rPr b="0" i="0" lang="en-US" sz="4800" u="none" cap="none" strike="noStrike">
                <a:solidFill>
                  <a:srgbClr val="0E3B44"/>
                </a:solidFill>
                <a:latin typeface="Arial"/>
                <a:ea typeface="Arial"/>
                <a:cs typeface="Arial"/>
                <a:sym typeface="Arial"/>
              </a:rPr>
              <a:t>)</a:t>
            </a:r>
            <a:endParaRPr/>
          </a:p>
        </p:txBody>
      </p:sp>
      <p:sp>
        <p:nvSpPr>
          <p:cNvPr id="263" name="Google Shape;263;p6"/>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264" name="Google Shape;264;p6"/>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
        <p:nvSpPr>
          <p:cNvPr id="265" name="Google Shape;265;p6"/>
          <p:cNvSpPr txBox="1"/>
          <p:nvPr/>
        </p:nvSpPr>
        <p:spPr>
          <a:xfrm>
            <a:off x="16992857" y="9665179"/>
            <a:ext cx="428320" cy="2952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0F3947"/>
                </a:solidFill>
                <a:latin typeface="Arial"/>
                <a:ea typeface="Arial"/>
                <a:cs typeface="Arial"/>
                <a:sym typeface="Arial"/>
              </a:rPr>
              <a:t>23.6.</a:t>
            </a:r>
            <a:endParaRPr/>
          </a:p>
        </p:txBody>
      </p:sp>
      <p:sp>
        <p:nvSpPr>
          <p:cNvPr id="266" name="Google Shape;266;p6"/>
          <p:cNvSpPr txBox="1"/>
          <p:nvPr/>
        </p:nvSpPr>
        <p:spPr>
          <a:xfrm>
            <a:off x="3901842" y="3508966"/>
            <a:ext cx="4642252" cy="1679545"/>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1" i="0" lang="en-US" sz="2002" u="none" cap="none" strike="noStrike">
                <a:solidFill>
                  <a:srgbClr val="1ABEFC"/>
                </a:solidFill>
                <a:latin typeface="Arial"/>
                <a:ea typeface="Arial"/>
                <a:cs typeface="Arial"/>
                <a:sym typeface="Arial"/>
              </a:rPr>
              <a:t>KLIMAWANDEL</a:t>
            </a:r>
            <a:endParaRPr/>
          </a:p>
          <a:p>
            <a:pPr indent="0" lvl="0" marL="0" marR="0" rtl="0" algn="ctr">
              <a:lnSpc>
                <a:spcPct val="140010"/>
              </a:lnSpc>
              <a:spcBef>
                <a:spcPts val="0"/>
              </a:spcBef>
              <a:spcAft>
                <a:spcPts val="0"/>
              </a:spcAft>
              <a:buNone/>
            </a:pPr>
            <a:r>
              <a:rPr b="1" i="0" lang="en-US" sz="2002" u="none" cap="none" strike="noStrike">
                <a:solidFill>
                  <a:srgbClr val="1ABEFC"/>
                </a:solidFill>
                <a:latin typeface="Arial"/>
                <a:ea typeface="Arial"/>
                <a:cs typeface="Arial"/>
                <a:sym typeface="Arial"/>
              </a:rPr>
              <a:t> </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Erhöhter Energiebedarf bei extremen Wetterereignissen kann das System belasten und Kosten erhöhen </a:t>
            </a:r>
            <a:endParaRPr/>
          </a:p>
        </p:txBody>
      </p:sp>
      <p:sp>
        <p:nvSpPr>
          <p:cNvPr id="267" name="Google Shape;267;p6"/>
          <p:cNvSpPr txBox="1"/>
          <p:nvPr/>
        </p:nvSpPr>
        <p:spPr>
          <a:xfrm>
            <a:off x="7530469" y="5754997"/>
            <a:ext cx="3198411" cy="4038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NATURKATASTROPHEN </a:t>
            </a:r>
            <a:endParaRPr/>
          </a:p>
        </p:txBody>
      </p:sp>
      <p:sp>
        <p:nvSpPr>
          <p:cNvPr id="268" name="Google Shape;268;p6"/>
          <p:cNvSpPr txBox="1"/>
          <p:nvPr/>
        </p:nvSpPr>
        <p:spPr>
          <a:xfrm>
            <a:off x="9564014" y="3380097"/>
            <a:ext cx="4496076" cy="19843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1ABEFC"/>
                </a:solidFill>
                <a:latin typeface="Arial"/>
                <a:ea typeface="Arial"/>
                <a:cs typeface="Arial"/>
                <a:sym typeface="Arial"/>
              </a:rPr>
              <a:t>ABHÄNGIGKEIT VON FOSSILIEN BRENNSTOFFEN </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Starke Abhängigkeit von fossilen Brennstoffen führt zu Preisschwankungen auf den Weltmärkten </a:t>
            </a:r>
            <a:endParaRPr/>
          </a:p>
        </p:txBody>
      </p:sp>
      <p:sp>
        <p:nvSpPr>
          <p:cNvPr id="269" name="Google Shape;269;p6"/>
          <p:cNvSpPr txBox="1"/>
          <p:nvPr/>
        </p:nvSpPr>
        <p:spPr>
          <a:xfrm>
            <a:off x="4631074" y="6579727"/>
            <a:ext cx="8817007" cy="7397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Arial"/>
                <a:ea typeface="Arial"/>
                <a:cs typeface="Arial"/>
                <a:sym typeface="Arial"/>
              </a:rPr>
              <a:t>Störungen durch Naturkatastrophen können die Energieversorgung und Infrastruktur beeinträchtigen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7"/>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275" name="Google Shape;275;p7"/>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276" name="Google Shape;276;p7"/>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277" name="Google Shape;277;p7"/>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278" name="Google Shape;278;p7"/>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279" name="Google Shape;279;p7"/>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280" name="Google Shape;280;p7"/>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281" name="Google Shape;281;p7"/>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282" name="Google Shape;282;p7"/>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283" name="Google Shape;283;p7"/>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284" name="Google Shape;284;p7"/>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285" name="Google Shape;285;p7"/>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286" name="Google Shape;286;p7"/>
          <p:cNvSpPr/>
          <p:nvPr/>
        </p:nvSpPr>
        <p:spPr>
          <a:xfrm>
            <a:off x="253736" y="1881064"/>
            <a:ext cx="17780498" cy="7114632"/>
          </a:xfrm>
          <a:custGeom>
            <a:rect b="b" l="l" r="r" t="t"/>
            <a:pathLst>
              <a:path extrusionOk="0" h="7114632" w="17780498">
                <a:moveTo>
                  <a:pt x="0" y="0"/>
                </a:moveTo>
                <a:lnTo>
                  <a:pt x="17780499" y="0"/>
                </a:lnTo>
                <a:lnTo>
                  <a:pt x="17780499" y="7114632"/>
                </a:lnTo>
                <a:lnTo>
                  <a:pt x="0" y="7114632"/>
                </a:lnTo>
                <a:lnTo>
                  <a:pt x="0" y="0"/>
                </a:lnTo>
                <a:close/>
              </a:path>
            </a:pathLst>
          </a:custGeom>
          <a:blipFill rotWithShape="1">
            <a:blip r:embed="rId15">
              <a:alphaModFix/>
            </a:blip>
            <a:stretch>
              <a:fillRect b="0" l="0" r="0" t="0"/>
            </a:stretch>
          </a:blipFill>
          <a:ln>
            <a:noFill/>
          </a:ln>
        </p:spPr>
      </p:sp>
      <p:sp>
        <p:nvSpPr>
          <p:cNvPr id="287" name="Google Shape;287;p7"/>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288" name="Google Shape;288;p7"/>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7">
              <a:alphaModFix/>
            </a:blip>
            <a:stretch>
              <a:fillRect b="0" l="0" r="0" t="0"/>
            </a:stretch>
          </a:blipFill>
          <a:ln>
            <a:noFill/>
          </a:ln>
        </p:spPr>
      </p:sp>
      <p:sp>
        <p:nvSpPr>
          <p:cNvPr id="289" name="Google Shape;289;p7"/>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290" name="Google Shape;290;p7"/>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291" name="Google Shape;291;p7"/>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292" name="Google Shape;292;p7"/>
          <p:cNvSpPr txBox="1"/>
          <p:nvPr/>
        </p:nvSpPr>
        <p:spPr>
          <a:xfrm>
            <a:off x="1385873" y="1882365"/>
            <a:ext cx="15516254" cy="7556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0" i="0" lang="en-US" sz="3999" u="none" cap="none" strike="noStrike">
                <a:solidFill>
                  <a:srgbClr val="0E3B44"/>
                </a:solidFill>
                <a:latin typeface="Arial"/>
                <a:ea typeface="Arial"/>
                <a:cs typeface="Arial"/>
                <a:sym typeface="Arial"/>
              </a:rPr>
              <a:t>Ursachen der Energiearmut (</a:t>
            </a:r>
            <a:r>
              <a:rPr b="0" i="0" lang="en-US" sz="3999" u="none" cap="none" strike="noStrike">
                <a:solidFill>
                  <a:srgbClr val="1ABEFC"/>
                </a:solidFill>
                <a:latin typeface="Arial"/>
                <a:ea typeface="Arial"/>
                <a:cs typeface="Arial"/>
                <a:sym typeface="Arial"/>
              </a:rPr>
              <a:t>soziale und demografische Faktoren</a:t>
            </a:r>
            <a:r>
              <a:rPr b="0" i="0" lang="en-US" sz="3999" u="none" cap="none" strike="noStrike">
                <a:solidFill>
                  <a:srgbClr val="0E3B44"/>
                </a:solidFill>
                <a:latin typeface="Arial"/>
                <a:ea typeface="Arial"/>
                <a:cs typeface="Arial"/>
                <a:sym typeface="Arial"/>
              </a:rPr>
              <a:t>)</a:t>
            </a:r>
            <a:endParaRPr/>
          </a:p>
        </p:txBody>
      </p:sp>
      <p:sp>
        <p:nvSpPr>
          <p:cNvPr id="293" name="Google Shape;293;p7"/>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294" name="Google Shape;294;p7"/>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
        <p:nvSpPr>
          <p:cNvPr id="295" name="Google Shape;295;p7"/>
          <p:cNvSpPr txBox="1"/>
          <p:nvPr/>
        </p:nvSpPr>
        <p:spPr>
          <a:xfrm>
            <a:off x="16992857" y="9665179"/>
            <a:ext cx="428320" cy="2952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0F3947"/>
                </a:solidFill>
                <a:latin typeface="Arial"/>
                <a:ea typeface="Arial"/>
                <a:cs typeface="Arial"/>
                <a:sym typeface="Arial"/>
              </a:rPr>
              <a:t>23.7.</a:t>
            </a:r>
            <a:endParaRPr/>
          </a:p>
        </p:txBody>
      </p:sp>
      <p:sp>
        <p:nvSpPr>
          <p:cNvPr id="296" name="Google Shape;296;p7"/>
          <p:cNvSpPr txBox="1"/>
          <p:nvPr/>
        </p:nvSpPr>
        <p:spPr>
          <a:xfrm>
            <a:off x="4086168" y="5694991"/>
            <a:ext cx="4375347" cy="164973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URBANISIERUNG </a:t>
            </a:r>
            <a:endParaRPr/>
          </a:p>
          <a:p>
            <a:pPr indent="0" lvl="0" marL="0" marR="0" rtl="0" algn="ctr">
              <a:lnSpc>
                <a:spcPct val="114285"/>
              </a:lnSpc>
              <a:spcBef>
                <a:spcPts val="0"/>
              </a:spcBef>
              <a:spcAft>
                <a:spcPts val="0"/>
              </a:spcAft>
              <a:buNone/>
            </a:pPr>
            <a:r>
              <a:t/>
            </a:r>
            <a:endParaRPr b="1" i="0" sz="2100" u="none" cap="none" strike="noStrike">
              <a:solidFill>
                <a:srgbClr val="1ABEFC"/>
              </a:solidFill>
              <a:latin typeface="Arial"/>
              <a:ea typeface="Arial"/>
              <a:cs typeface="Arial"/>
              <a:sym typeface="Arial"/>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Die schnelle Urbanisierung kann die bestehende Energieinfrastruktur belasten </a:t>
            </a:r>
            <a:endParaRPr/>
          </a:p>
        </p:txBody>
      </p:sp>
      <p:sp>
        <p:nvSpPr>
          <p:cNvPr id="297" name="Google Shape;297;p7"/>
          <p:cNvSpPr txBox="1"/>
          <p:nvPr/>
        </p:nvSpPr>
        <p:spPr>
          <a:xfrm>
            <a:off x="4036038" y="3538128"/>
            <a:ext cx="4475700" cy="1499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ALTERNDE BEVÖLKERUNG </a:t>
            </a:r>
            <a:endParaRPr b="1" i="0" sz="2100" u="none" cap="none" strike="noStrike">
              <a:solidFill>
                <a:srgbClr val="1ABEFC"/>
              </a:solidFill>
              <a:latin typeface="Arial"/>
              <a:ea typeface="Arial"/>
              <a:cs typeface="Arial"/>
              <a:sym typeface="Arial"/>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Ältere Menschen haben oft ein geringeres Einkommen und einen höheren Energiebedarf </a:t>
            </a:r>
            <a:endParaRPr/>
          </a:p>
        </p:txBody>
      </p:sp>
      <p:sp>
        <p:nvSpPr>
          <p:cNvPr id="298" name="Google Shape;298;p7"/>
          <p:cNvSpPr txBox="1"/>
          <p:nvPr/>
        </p:nvSpPr>
        <p:spPr>
          <a:xfrm>
            <a:off x="9496587" y="5694991"/>
            <a:ext cx="4590898" cy="3873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1ABEFC"/>
                </a:solidFill>
                <a:latin typeface="Arial"/>
                <a:ea typeface="Arial"/>
                <a:cs typeface="Arial"/>
                <a:sym typeface="Arial"/>
              </a:rPr>
              <a:t>WANDERUNGSMUSTER </a:t>
            </a:r>
            <a:endParaRPr/>
          </a:p>
        </p:txBody>
      </p:sp>
      <p:sp>
        <p:nvSpPr>
          <p:cNvPr id="299" name="Google Shape;299;p7"/>
          <p:cNvSpPr txBox="1"/>
          <p:nvPr/>
        </p:nvSpPr>
        <p:spPr>
          <a:xfrm>
            <a:off x="9632904" y="3631782"/>
            <a:ext cx="4318264" cy="134493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EINPERSONENHAUSHALTE </a:t>
            </a:r>
            <a:endParaRPr/>
          </a:p>
          <a:p>
            <a:pPr indent="0" lvl="0" marL="0" marR="0" rtl="0" algn="ctr">
              <a:lnSpc>
                <a:spcPct val="114285"/>
              </a:lnSpc>
              <a:spcBef>
                <a:spcPts val="0"/>
              </a:spcBef>
              <a:spcAft>
                <a:spcPts val="0"/>
              </a:spcAft>
              <a:buNone/>
            </a:pPr>
            <a:r>
              <a:t/>
            </a:r>
            <a:endParaRPr b="1" i="0" sz="2100" u="none" cap="none" strike="noStrike">
              <a:solidFill>
                <a:srgbClr val="1ABEFC"/>
              </a:solidFill>
              <a:latin typeface="Arial"/>
              <a:ea typeface="Arial"/>
              <a:cs typeface="Arial"/>
              <a:sym typeface="Arial"/>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Einpersonenhaushalte haben oft höhere Energiekosten pro Kopf </a:t>
            </a:r>
            <a:endParaRPr/>
          </a:p>
        </p:txBody>
      </p:sp>
      <p:sp>
        <p:nvSpPr>
          <p:cNvPr id="300" name="Google Shape;300;p7"/>
          <p:cNvSpPr txBox="1"/>
          <p:nvPr/>
        </p:nvSpPr>
        <p:spPr>
          <a:xfrm>
            <a:off x="9697893" y="6167114"/>
            <a:ext cx="4188285" cy="12668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Zustrom von Migranten kann Nachfrage erhöhen und die Ressourcen in bestimmten Bereichen belasten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8"/>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306" name="Google Shape;306;p8"/>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307" name="Google Shape;307;p8"/>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308" name="Google Shape;308;p8"/>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309" name="Google Shape;309;p8"/>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310" name="Google Shape;310;p8"/>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311" name="Google Shape;311;p8"/>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312" name="Google Shape;312;p8"/>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313" name="Google Shape;313;p8"/>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314" name="Google Shape;314;p8"/>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315" name="Google Shape;315;p8"/>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316" name="Google Shape;316;p8"/>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317" name="Google Shape;317;p8"/>
          <p:cNvSpPr/>
          <p:nvPr/>
        </p:nvSpPr>
        <p:spPr>
          <a:xfrm>
            <a:off x="253736" y="2044322"/>
            <a:ext cx="17780498" cy="6951374"/>
          </a:xfrm>
          <a:custGeom>
            <a:rect b="b" l="l" r="r" t="t"/>
            <a:pathLst>
              <a:path extrusionOk="0" h="6951374" w="17780498">
                <a:moveTo>
                  <a:pt x="0" y="0"/>
                </a:moveTo>
                <a:lnTo>
                  <a:pt x="17780499" y="0"/>
                </a:lnTo>
                <a:lnTo>
                  <a:pt x="17780499" y="6951374"/>
                </a:lnTo>
                <a:lnTo>
                  <a:pt x="0" y="6951374"/>
                </a:lnTo>
                <a:lnTo>
                  <a:pt x="0" y="0"/>
                </a:lnTo>
                <a:close/>
              </a:path>
            </a:pathLst>
          </a:custGeom>
          <a:blipFill rotWithShape="1">
            <a:blip r:embed="rId15">
              <a:alphaModFix/>
            </a:blip>
            <a:stretch>
              <a:fillRect b="0" l="0" r="0" t="0"/>
            </a:stretch>
          </a:blipFill>
          <a:ln>
            <a:noFill/>
          </a:ln>
        </p:spPr>
      </p:sp>
      <p:sp>
        <p:nvSpPr>
          <p:cNvPr id="318" name="Google Shape;318;p8"/>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319" name="Google Shape;319;p8"/>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7">
              <a:alphaModFix/>
            </a:blip>
            <a:stretch>
              <a:fillRect b="0" l="0" r="0" t="0"/>
            </a:stretch>
          </a:blipFill>
          <a:ln>
            <a:noFill/>
          </a:ln>
        </p:spPr>
      </p:sp>
      <p:sp>
        <p:nvSpPr>
          <p:cNvPr id="320" name="Google Shape;320;p8"/>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321" name="Google Shape;321;p8"/>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322" name="Google Shape;322;p8"/>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323" name="Google Shape;323;p8"/>
          <p:cNvSpPr txBox="1"/>
          <p:nvPr/>
        </p:nvSpPr>
        <p:spPr>
          <a:xfrm>
            <a:off x="450580" y="2085804"/>
            <a:ext cx="13132318" cy="815892"/>
          </a:xfrm>
          <a:prstGeom prst="rect">
            <a:avLst/>
          </a:prstGeom>
          <a:noFill/>
          <a:ln>
            <a:noFill/>
          </a:ln>
        </p:spPr>
        <p:txBody>
          <a:bodyPr anchorCtr="0" anchor="t" bIns="0" lIns="0" spcFirstLastPara="1" rIns="0" wrap="square" tIns="0">
            <a:spAutoFit/>
          </a:bodyPr>
          <a:lstStyle/>
          <a:p>
            <a:pPr indent="0" lvl="0" marL="0" marR="0" rtl="0" algn="l">
              <a:lnSpc>
                <a:spcPct val="139995"/>
              </a:lnSpc>
              <a:spcBef>
                <a:spcPts val="0"/>
              </a:spcBef>
              <a:spcAft>
                <a:spcPts val="0"/>
              </a:spcAft>
              <a:buNone/>
            </a:pPr>
            <a:r>
              <a:rPr b="0" i="0" lang="en-US" sz="4253" u="none" cap="none" strike="noStrike">
                <a:solidFill>
                  <a:srgbClr val="0E3B44"/>
                </a:solidFill>
                <a:latin typeface="Arial"/>
                <a:ea typeface="Arial"/>
                <a:cs typeface="Arial"/>
                <a:sym typeface="Arial"/>
              </a:rPr>
              <a:t>Ursachen der Energiearmut (</a:t>
            </a:r>
            <a:r>
              <a:rPr b="0" i="0" lang="en-US" sz="4253" u="none" cap="none" strike="noStrike">
                <a:solidFill>
                  <a:srgbClr val="1ABEFC"/>
                </a:solidFill>
                <a:latin typeface="Arial"/>
                <a:ea typeface="Arial"/>
                <a:cs typeface="Arial"/>
                <a:sym typeface="Arial"/>
              </a:rPr>
              <a:t>technologische Faktoren</a:t>
            </a:r>
            <a:r>
              <a:rPr b="0" i="0" lang="en-US" sz="4253" u="none" cap="none" strike="noStrike">
                <a:solidFill>
                  <a:srgbClr val="0E3B44"/>
                </a:solidFill>
                <a:latin typeface="Arial"/>
                <a:ea typeface="Arial"/>
                <a:cs typeface="Arial"/>
                <a:sym typeface="Arial"/>
              </a:rPr>
              <a:t>)</a:t>
            </a:r>
            <a:endParaRPr/>
          </a:p>
        </p:txBody>
      </p:sp>
      <p:sp>
        <p:nvSpPr>
          <p:cNvPr id="324" name="Google Shape;324;p8"/>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325" name="Google Shape;325;p8"/>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
        <p:nvSpPr>
          <p:cNvPr id="326" name="Google Shape;326;p8"/>
          <p:cNvSpPr txBox="1"/>
          <p:nvPr/>
        </p:nvSpPr>
        <p:spPr>
          <a:xfrm>
            <a:off x="16992857" y="9665179"/>
            <a:ext cx="428320" cy="2952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0F3947"/>
                </a:solidFill>
                <a:latin typeface="Arial"/>
                <a:ea typeface="Arial"/>
                <a:cs typeface="Arial"/>
                <a:sym typeface="Arial"/>
              </a:rPr>
              <a:t>23.8.</a:t>
            </a:r>
            <a:endParaRPr/>
          </a:p>
        </p:txBody>
      </p:sp>
      <p:sp>
        <p:nvSpPr>
          <p:cNvPr id="327" name="Google Shape;327;p8"/>
          <p:cNvSpPr txBox="1"/>
          <p:nvPr/>
        </p:nvSpPr>
        <p:spPr>
          <a:xfrm>
            <a:off x="7016739" y="3605403"/>
            <a:ext cx="4454014" cy="4038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ENERGIEINTENSIVER INDUSTRIE </a:t>
            </a:r>
            <a:endParaRPr/>
          </a:p>
        </p:txBody>
      </p:sp>
      <p:sp>
        <p:nvSpPr>
          <p:cNvPr id="328" name="Google Shape;328;p8"/>
          <p:cNvSpPr txBox="1"/>
          <p:nvPr/>
        </p:nvSpPr>
        <p:spPr>
          <a:xfrm>
            <a:off x="6449368" y="5775817"/>
            <a:ext cx="5916568" cy="4038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LANGSAME ANNAHME VON TECHNOLOGIEN </a:t>
            </a:r>
            <a:endParaRPr/>
          </a:p>
        </p:txBody>
      </p:sp>
      <p:sp>
        <p:nvSpPr>
          <p:cNvPr id="329" name="Google Shape;329;p8"/>
          <p:cNvSpPr txBox="1"/>
          <p:nvPr/>
        </p:nvSpPr>
        <p:spPr>
          <a:xfrm>
            <a:off x="5129089" y="6579727"/>
            <a:ext cx="7802194" cy="7397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Arial"/>
                <a:ea typeface="Arial"/>
                <a:cs typeface="Arial"/>
                <a:sym typeface="Arial"/>
              </a:rPr>
              <a:t>Verzögerungen bei der Einführung neuer Technologien halten den Energieverbrauch hoch</a:t>
            </a:r>
            <a:endParaRPr/>
          </a:p>
        </p:txBody>
      </p:sp>
      <p:sp>
        <p:nvSpPr>
          <p:cNvPr id="330" name="Google Shape;330;p8"/>
          <p:cNvSpPr txBox="1"/>
          <p:nvPr/>
        </p:nvSpPr>
        <p:spPr>
          <a:xfrm>
            <a:off x="4438050" y="4333113"/>
            <a:ext cx="9211589" cy="7397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Arial"/>
                <a:ea typeface="Arial"/>
                <a:cs typeface="Arial"/>
                <a:sym typeface="Arial"/>
              </a:rPr>
              <a:t>Hohe Nachfrage energieintensiver Industrien kann die Kosten für Haushalte in die Höhe treiben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9"/>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336" name="Google Shape;336;p9"/>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337" name="Google Shape;337;p9"/>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338" name="Google Shape;338;p9"/>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339" name="Google Shape;339;p9"/>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340" name="Google Shape;340;p9"/>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341" name="Google Shape;341;p9"/>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342" name="Google Shape;342;p9"/>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343" name="Google Shape;343;p9"/>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344" name="Google Shape;344;p9"/>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345" name="Google Shape;345;p9"/>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346" name="Google Shape;346;p9"/>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347" name="Google Shape;347;p9"/>
          <p:cNvSpPr/>
          <p:nvPr/>
        </p:nvSpPr>
        <p:spPr>
          <a:xfrm>
            <a:off x="374028" y="1892065"/>
            <a:ext cx="17807673" cy="7103621"/>
          </a:xfrm>
          <a:custGeom>
            <a:rect b="b" l="l" r="r" t="t"/>
            <a:pathLst>
              <a:path extrusionOk="0" h="7103621" w="17807673">
                <a:moveTo>
                  <a:pt x="0" y="0"/>
                </a:moveTo>
                <a:lnTo>
                  <a:pt x="17807673" y="0"/>
                </a:lnTo>
                <a:lnTo>
                  <a:pt x="17807673" y="7103621"/>
                </a:lnTo>
                <a:lnTo>
                  <a:pt x="0" y="7103621"/>
                </a:lnTo>
                <a:lnTo>
                  <a:pt x="0" y="0"/>
                </a:lnTo>
                <a:close/>
              </a:path>
            </a:pathLst>
          </a:custGeom>
          <a:blipFill rotWithShape="1">
            <a:blip r:embed="rId15">
              <a:alphaModFix/>
            </a:blip>
            <a:stretch>
              <a:fillRect b="0" l="0" r="0" t="0"/>
            </a:stretch>
          </a:blipFill>
          <a:ln>
            <a:noFill/>
          </a:ln>
        </p:spPr>
      </p:sp>
      <p:sp>
        <p:nvSpPr>
          <p:cNvPr id="348" name="Google Shape;348;p9"/>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349" name="Google Shape;349;p9"/>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7">
              <a:alphaModFix/>
            </a:blip>
            <a:stretch>
              <a:fillRect b="0" l="0" r="0" t="0"/>
            </a:stretch>
          </a:blipFill>
          <a:ln>
            <a:noFill/>
          </a:ln>
        </p:spPr>
      </p:sp>
      <p:sp>
        <p:nvSpPr>
          <p:cNvPr id="350" name="Google Shape;350;p9"/>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351" name="Google Shape;351;p9"/>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352" name="Google Shape;352;p9"/>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353" name="Google Shape;353;p9"/>
          <p:cNvSpPr txBox="1"/>
          <p:nvPr/>
        </p:nvSpPr>
        <p:spPr>
          <a:xfrm>
            <a:off x="598056" y="1933556"/>
            <a:ext cx="16070342" cy="865251"/>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None/>
            </a:pPr>
            <a:r>
              <a:rPr b="0" i="0" lang="en-US" sz="4559" u="none" cap="none" strike="noStrike">
                <a:solidFill>
                  <a:srgbClr val="0E3B44"/>
                </a:solidFill>
                <a:latin typeface="Arial"/>
                <a:ea typeface="Arial"/>
                <a:cs typeface="Arial"/>
                <a:sym typeface="Arial"/>
              </a:rPr>
              <a:t>Ursachen der Energiearmut (</a:t>
            </a:r>
            <a:r>
              <a:rPr b="0" i="0" lang="en-US" sz="4559" u="none" cap="none" strike="noStrike">
                <a:solidFill>
                  <a:srgbClr val="1ABEFC"/>
                </a:solidFill>
                <a:latin typeface="Arial"/>
                <a:ea typeface="Arial"/>
                <a:cs typeface="Arial"/>
                <a:sym typeface="Arial"/>
              </a:rPr>
              <a:t>Markt- und Lieferkettenprobleme</a:t>
            </a:r>
            <a:r>
              <a:rPr b="0" i="0" lang="en-US" sz="4559" u="none" cap="none" strike="noStrike">
                <a:solidFill>
                  <a:srgbClr val="0E3B44"/>
                </a:solidFill>
                <a:latin typeface="Arial"/>
                <a:ea typeface="Arial"/>
                <a:cs typeface="Arial"/>
                <a:sym typeface="Arial"/>
              </a:rPr>
              <a:t>)</a:t>
            </a:r>
            <a:endParaRPr/>
          </a:p>
        </p:txBody>
      </p:sp>
      <p:sp>
        <p:nvSpPr>
          <p:cNvPr id="354" name="Google Shape;354;p9"/>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355" name="Google Shape;355;p9"/>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
        <p:nvSpPr>
          <p:cNvPr id="356" name="Google Shape;356;p9"/>
          <p:cNvSpPr txBox="1"/>
          <p:nvPr/>
        </p:nvSpPr>
        <p:spPr>
          <a:xfrm>
            <a:off x="16992857" y="9665179"/>
            <a:ext cx="428320" cy="2952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0F3947"/>
                </a:solidFill>
                <a:latin typeface="Arial"/>
                <a:ea typeface="Arial"/>
                <a:cs typeface="Arial"/>
                <a:sym typeface="Arial"/>
              </a:rPr>
              <a:t>23.9.</a:t>
            </a:r>
            <a:endParaRPr/>
          </a:p>
        </p:txBody>
      </p:sp>
      <p:sp>
        <p:nvSpPr>
          <p:cNvPr id="357" name="Google Shape;357;p9"/>
          <p:cNvSpPr txBox="1"/>
          <p:nvPr/>
        </p:nvSpPr>
        <p:spPr>
          <a:xfrm>
            <a:off x="5745928" y="3506875"/>
            <a:ext cx="6620100" cy="1499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UNTERBRECHUNGEN IN DER LIEFERKETTE</a:t>
            </a:r>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Unterbrechungen in der Energieversorgungskette aus politischen oder wirtschaftlichen Gründen können zu Preiserhöhungen führen</a:t>
            </a:r>
            <a:endParaRPr/>
          </a:p>
        </p:txBody>
      </p:sp>
      <p:sp>
        <p:nvSpPr>
          <p:cNvPr id="358" name="Google Shape;358;p9"/>
          <p:cNvSpPr txBox="1"/>
          <p:nvPr/>
        </p:nvSpPr>
        <p:spPr>
          <a:xfrm>
            <a:off x="5536721" y="5931348"/>
            <a:ext cx="7038423" cy="134493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100" u="none" cap="none" strike="noStrike">
                <a:solidFill>
                  <a:srgbClr val="1ABEFC"/>
                </a:solidFill>
                <a:latin typeface="Arial"/>
                <a:ea typeface="Arial"/>
                <a:cs typeface="Arial"/>
                <a:sym typeface="Arial"/>
              </a:rPr>
              <a:t>GRENZÜBERSCHREITENDE ENERGIEABHÄNGIGKEIT</a:t>
            </a:r>
            <a:endParaRPr/>
          </a:p>
          <a:p>
            <a:pPr indent="0" lvl="0" marL="0" marR="0" rtl="0" algn="ctr">
              <a:lnSpc>
                <a:spcPct val="114285"/>
              </a:lnSpc>
              <a:spcBef>
                <a:spcPts val="0"/>
              </a:spcBef>
              <a:spcAft>
                <a:spcPts val="0"/>
              </a:spcAft>
              <a:buNone/>
            </a:pPr>
            <a:r>
              <a:t/>
            </a:r>
            <a:endParaRPr b="1" i="0" sz="2100" u="none" cap="none" strike="noStrike">
              <a:solidFill>
                <a:srgbClr val="1ABEFC"/>
              </a:solidFill>
              <a:latin typeface="Arial"/>
              <a:ea typeface="Arial"/>
              <a:cs typeface="Arial"/>
              <a:sym typeface="Arial"/>
            </a:endParaRPr>
          </a:p>
          <a:p>
            <a:pPr indent="0" lvl="0" marL="0" marR="0" rtl="0" algn="ctr">
              <a:lnSpc>
                <a:spcPct val="120000"/>
              </a:lnSpc>
              <a:spcBef>
                <a:spcPts val="0"/>
              </a:spcBef>
              <a:spcAft>
                <a:spcPts val="0"/>
              </a:spcAft>
              <a:buNone/>
            </a:pPr>
            <a:r>
              <a:rPr b="0" i="0" lang="en-US" sz="2000" u="none" cap="none" strike="noStrike">
                <a:solidFill>
                  <a:srgbClr val="FFFFFF"/>
                </a:solidFill>
                <a:latin typeface="Arial"/>
                <a:ea typeface="Arial"/>
                <a:cs typeface="Arial"/>
                <a:sym typeface="Arial"/>
              </a:rPr>
              <a:t>Die Abhängigkeit von Energieimporten aus anderen Ländern kann zu Preisschwankungen und Unsicherheit führen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10"/>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364" name="Google Shape;364;p10"/>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365" name="Google Shape;365;p10"/>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366" name="Google Shape;366;p10"/>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367" name="Google Shape;367;p10"/>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368" name="Google Shape;368;p10"/>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369" name="Google Shape;369;p10"/>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370" name="Google Shape;370;p10"/>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371" name="Google Shape;371;p10"/>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372" name="Google Shape;372;p10"/>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373" name="Google Shape;373;p10"/>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374" name="Google Shape;374;p10"/>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375" name="Google Shape;375;p10"/>
          <p:cNvSpPr/>
          <p:nvPr/>
        </p:nvSpPr>
        <p:spPr>
          <a:xfrm>
            <a:off x="591550" y="2806522"/>
            <a:ext cx="12779702" cy="3986698"/>
          </a:xfrm>
          <a:custGeom>
            <a:rect b="b" l="l" r="r" t="t"/>
            <a:pathLst>
              <a:path extrusionOk="0" h="3986698" w="12779702">
                <a:moveTo>
                  <a:pt x="0" y="0"/>
                </a:moveTo>
                <a:lnTo>
                  <a:pt x="12779702" y="0"/>
                </a:lnTo>
                <a:lnTo>
                  <a:pt x="12779702" y="3986698"/>
                </a:lnTo>
                <a:lnTo>
                  <a:pt x="0" y="3986698"/>
                </a:lnTo>
                <a:lnTo>
                  <a:pt x="0" y="0"/>
                </a:lnTo>
                <a:close/>
              </a:path>
            </a:pathLst>
          </a:custGeom>
          <a:blipFill rotWithShape="1">
            <a:blip r:embed="rId15">
              <a:alphaModFix/>
            </a:blip>
            <a:stretch>
              <a:fillRect b="0" l="0" r="0" t="0"/>
            </a:stretch>
          </a:blipFill>
          <a:ln>
            <a:noFill/>
          </a:ln>
        </p:spPr>
      </p:sp>
      <p:sp>
        <p:nvSpPr>
          <p:cNvPr id="376" name="Google Shape;376;p10"/>
          <p:cNvSpPr/>
          <p:nvPr/>
        </p:nvSpPr>
        <p:spPr>
          <a:xfrm>
            <a:off x="317230" y="1776955"/>
            <a:ext cx="17653502" cy="877205"/>
          </a:xfrm>
          <a:custGeom>
            <a:rect b="b" l="l" r="r" t="t"/>
            <a:pathLst>
              <a:path extrusionOk="0" h="877205" w="17653502">
                <a:moveTo>
                  <a:pt x="0" y="0"/>
                </a:moveTo>
                <a:lnTo>
                  <a:pt x="17653502" y="0"/>
                </a:lnTo>
                <a:lnTo>
                  <a:pt x="17653502" y="877205"/>
                </a:lnTo>
                <a:lnTo>
                  <a:pt x="0" y="877205"/>
                </a:lnTo>
                <a:lnTo>
                  <a:pt x="0" y="0"/>
                </a:lnTo>
                <a:close/>
              </a:path>
            </a:pathLst>
          </a:custGeom>
          <a:blipFill rotWithShape="1">
            <a:blip r:embed="rId16">
              <a:alphaModFix/>
            </a:blip>
            <a:stretch>
              <a:fillRect b="0" l="0" r="0" t="0"/>
            </a:stretch>
          </a:blipFill>
          <a:ln>
            <a:noFill/>
          </a:ln>
        </p:spPr>
      </p:sp>
      <p:sp>
        <p:nvSpPr>
          <p:cNvPr id="377" name="Google Shape;377;p10"/>
          <p:cNvSpPr/>
          <p:nvPr/>
        </p:nvSpPr>
        <p:spPr>
          <a:xfrm>
            <a:off x="716423" y="8528266"/>
            <a:ext cx="17186100" cy="400202"/>
          </a:xfrm>
          <a:custGeom>
            <a:rect b="b" l="l" r="r" t="t"/>
            <a:pathLst>
              <a:path extrusionOk="0" h="400202" w="17186100">
                <a:moveTo>
                  <a:pt x="0" y="0"/>
                </a:moveTo>
                <a:lnTo>
                  <a:pt x="17186100" y="0"/>
                </a:lnTo>
                <a:lnTo>
                  <a:pt x="17186100" y="400202"/>
                </a:lnTo>
                <a:lnTo>
                  <a:pt x="0" y="400202"/>
                </a:lnTo>
                <a:lnTo>
                  <a:pt x="0" y="0"/>
                </a:lnTo>
                <a:close/>
              </a:path>
            </a:pathLst>
          </a:custGeom>
          <a:blipFill rotWithShape="1">
            <a:blip r:embed="rId17">
              <a:alphaModFix/>
            </a:blip>
            <a:stretch>
              <a:fillRect b="0" l="0" r="0" t="0"/>
            </a:stretch>
          </a:blipFill>
          <a:ln>
            <a:noFill/>
          </a:ln>
        </p:spPr>
      </p:sp>
      <p:sp>
        <p:nvSpPr>
          <p:cNvPr id="378" name="Google Shape;378;p10"/>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379" name="Google Shape;379;p10"/>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9">
              <a:alphaModFix/>
            </a:blip>
            <a:stretch>
              <a:fillRect b="0" l="0" r="0" t="0"/>
            </a:stretch>
          </a:blipFill>
          <a:ln>
            <a:noFill/>
          </a:ln>
        </p:spPr>
      </p:sp>
      <p:sp>
        <p:nvSpPr>
          <p:cNvPr id="380" name="Google Shape;380;p10"/>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381" name="Google Shape;381;p10"/>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382" name="Google Shape;382;p10"/>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383" name="Google Shape;383;p10"/>
          <p:cNvSpPr/>
          <p:nvPr/>
        </p:nvSpPr>
        <p:spPr>
          <a:xfrm>
            <a:off x="13901576" y="2767622"/>
            <a:ext cx="3469415" cy="3719713"/>
          </a:xfrm>
          <a:custGeom>
            <a:rect b="b" l="l" r="r" t="t"/>
            <a:pathLst>
              <a:path extrusionOk="0" h="3719713" w="3469415">
                <a:moveTo>
                  <a:pt x="0" y="0"/>
                </a:moveTo>
                <a:lnTo>
                  <a:pt x="3469414" y="0"/>
                </a:lnTo>
                <a:lnTo>
                  <a:pt x="3469414" y="3719713"/>
                </a:lnTo>
                <a:lnTo>
                  <a:pt x="0" y="3719713"/>
                </a:lnTo>
                <a:lnTo>
                  <a:pt x="0" y="0"/>
                </a:lnTo>
                <a:close/>
              </a:path>
            </a:pathLst>
          </a:custGeom>
          <a:blipFill rotWithShape="1">
            <a:blip r:embed="rId23">
              <a:alphaModFix/>
            </a:blip>
            <a:stretch>
              <a:fillRect b="0" l="0" r="0" t="0"/>
            </a:stretch>
          </a:blipFill>
          <a:ln>
            <a:noFill/>
          </a:ln>
        </p:spPr>
      </p:sp>
      <p:sp>
        <p:nvSpPr>
          <p:cNvPr id="384" name="Google Shape;384;p10"/>
          <p:cNvSpPr/>
          <p:nvPr/>
        </p:nvSpPr>
        <p:spPr>
          <a:xfrm>
            <a:off x="13901576" y="2767622"/>
            <a:ext cx="3469415" cy="3719713"/>
          </a:xfrm>
          <a:custGeom>
            <a:rect b="b" l="l" r="r" t="t"/>
            <a:pathLst>
              <a:path extrusionOk="0" h="3719713" w="3469415">
                <a:moveTo>
                  <a:pt x="0" y="0"/>
                </a:moveTo>
                <a:lnTo>
                  <a:pt x="3469414" y="0"/>
                </a:lnTo>
                <a:lnTo>
                  <a:pt x="3469414" y="3719713"/>
                </a:lnTo>
                <a:lnTo>
                  <a:pt x="0" y="3719713"/>
                </a:lnTo>
                <a:lnTo>
                  <a:pt x="0" y="0"/>
                </a:lnTo>
                <a:close/>
              </a:path>
            </a:pathLst>
          </a:custGeom>
          <a:blipFill rotWithShape="1">
            <a:blip r:embed="rId24">
              <a:alphaModFix/>
            </a:blip>
            <a:stretch>
              <a:fillRect b="0" l="0" r="0" t="0"/>
            </a:stretch>
          </a:blipFill>
          <a:ln>
            <a:noFill/>
          </a:ln>
        </p:spPr>
      </p:sp>
      <p:sp>
        <p:nvSpPr>
          <p:cNvPr id="385" name="Google Shape;385;p10"/>
          <p:cNvSpPr txBox="1"/>
          <p:nvPr/>
        </p:nvSpPr>
        <p:spPr>
          <a:xfrm>
            <a:off x="450580" y="1735893"/>
            <a:ext cx="8771620" cy="90830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4740" u="none" cap="none" strike="noStrike">
                <a:solidFill>
                  <a:srgbClr val="0E3B44"/>
                </a:solidFill>
                <a:latin typeface="Arial"/>
                <a:ea typeface="Arial"/>
                <a:cs typeface="Arial"/>
                <a:sym typeface="Arial"/>
              </a:rPr>
              <a:t>Energiearmut in EU-Ländern</a:t>
            </a:r>
            <a:endParaRPr/>
          </a:p>
        </p:txBody>
      </p:sp>
      <p:sp>
        <p:nvSpPr>
          <p:cNvPr id="386" name="Google Shape;386;p10"/>
          <p:cNvSpPr txBox="1"/>
          <p:nvPr/>
        </p:nvSpPr>
        <p:spPr>
          <a:xfrm>
            <a:off x="9468249" y="8535645"/>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387" name="Google Shape;387;p10"/>
          <p:cNvSpPr txBox="1"/>
          <p:nvPr/>
        </p:nvSpPr>
        <p:spPr>
          <a:xfrm>
            <a:off x="10562996" y="8557574"/>
            <a:ext cx="7365616"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Gemeinsame Forschungsstelle der Europäischen Kommission 2024 </a:t>
            </a:r>
            <a:endParaRPr/>
          </a:p>
        </p:txBody>
      </p:sp>
      <p:sp>
        <p:nvSpPr>
          <p:cNvPr id="388" name="Google Shape;388;p10"/>
          <p:cNvSpPr txBox="1"/>
          <p:nvPr/>
        </p:nvSpPr>
        <p:spPr>
          <a:xfrm>
            <a:off x="16932850" y="9665179"/>
            <a:ext cx="550764" cy="2952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0F3947"/>
                </a:solidFill>
                <a:latin typeface="Arial"/>
                <a:ea typeface="Arial"/>
                <a:cs typeface="Arial"/>
                <a:sym typeface="Arial"/>
              </a:rPr>
              <a:t>23.10.</a:t>
            </a:r>
            <a:endParaRPr/>
          </a:p>
        </p:txBody>
      </p:sp>
      <p:sp>
        <p:nvSpPr>
          <p:cNvPr id="389" name="Google Shape;389;p10"/>
          <p:cNvSpPr txBox="1"/>
          <p:nvPr/>
        </p:nvSpPr>
        <p:spPr>
          <a:xfrm>
            <a:off x="652224" y="2868682"/>
            <a:ext cx="236087" cy="4191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499" u="none" cap="none" strike="noStrike">
                <a:solidFill>
                  <a:srgbClr val="0F3947"/>
                </a:solidFill>
                <a:latin typeface="Arial"/>
                <a:ea typeface="Arial"/>
                <a:cs typeface="Arial"/>
                <a:sym typeface="Arial"/>
              </a:rPr>
              <a:t>▓</a:t>
            </a:r>
            <a:endParaRPr/>
          </a:p>
        </p:txBody>
      </p:sp>
      <p:sp>
        <p:nvSpPr>
          <p:cNvPr id="390" name="Google Shape;390;p10"/>
          <p:cNvSpPr txBox="1"/>
          <p:nvPr/>
        </p:nvSpPr>
        <p:spPr>
          <a:xfrm>
            <a:off x="1156697" y="2868682"/>
            <a:ext cx="12154376" cy="1533525"/>
          </a:xfrm>
          <a:prstGeom prst="rect">
            <a:avLst/>
          </a:prstGeom>
          <a:noFill/>
          <a:ln>
            <a:noFill/>
          </a:ln>
        </p:spPr>
        <p:txBody>
          <a:bodyPr anchorCtr="0" anchor="t" bIns="0" lIns="0" spcFirstLastPara="1" rIns="0" wrap="square" tIns="0">
            <a:spAutoFit/>
          </a:bodyPr>
          <a:lstStyle/>
          <a:p>
            <a:pPr indent="0" lvl="0" marL="0" marR="0" rtl="0" algn="l">
              <a:lnSpc>
                <a:spcPct val="120024"/>
              </a:lnSpc>
              <a:spcBef>
                <a:spcPts val="0"/>
              </a:spcBef>
              <a:spcAft>
                <a:spcPts val="0"/>
              </a:spcAft>
              <a:buNone/>
            </a:pPr>
            <a:r>
              <a:rPr b="0" i="0" lang="en-US" sz="2497" u="none" cap="none" strike="noStrike">
                <a:solidFill>
                  <a:srgbClr val="0F3947"/>
                </a:solidFill>
                <a:latin typeface="Arial"/>
                <a:ea typeface="Arial"/>
                <a:cs typeface="Arial"/>
                <a:sym typeface="Arial"/>
              </a:rPr>
              <a:t>In Industrieländern, einschließlich der Mitgliedstaaten der Europäischen Union, wird Energiearmut anders wahrgenommen. In diesen Ländern bezeichnet sie vor allem einen dauerhaften oder vorübergehenden Mangel an Zugang zu Energiedienstleistungen und -angeboten.</a:t>
            </a:r>
            <a:endParaRPr/>
          </a:p>
        </p:txBody>
      </p:sp>
      <p:sp>
        <p:nvSpPr>
          <p:cNvPr id="391" name="Google Shape;391;p10"/>
          <p:cNvSpPr txBox="1"/>
          <p:nvPr/>
        </p:nvSpPr>
        <p:spPr>
          <a:xfrm>
            <a:off x="652224" y="4752246"/>
            <a:ext cx="12697492" cy="4191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499" u="none" cap="none" strike="noStrike">
                <a:solidFill>
                  <a:srgbClr val="0F3947"/>
                </a:solidFill>
                <a:latin typeface="Arial"/>
                <a:ea typeface="Arial"/>
                <a:cs typeface="Arial"/>
                <a:sym typeface="Arial"/>
              </a:rPr>
              <a:t>▓ Laut der Europäischen Kommission sind zwischen 8 % und 16 % der EU-Bevölkerung </a:t>
            </a:r>
            <a:endParaRPr/>
          </a:p>
        </p:txBody>
      </p:sp>
      <p:sp>
        <p:nvSpPr>
          <p:cNvPr id="392" name="Google Shape;392;p10"/>
          <p:cNvSpPr txBox="1"/>
          <p:nvPr/>
        </p:nvSpPr>
        <p:spPr>
          <a:xfrm>
            <a:off x="1028700" y="5303187"/>
            <a:ext cx="12087587" cy="2276475"/>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1" i="0" lang="en-US" sz="2499" u="none" cap="none" strike="noStrike">
                <a:solidFill>
                  <a:srgbClr val="1ABEFC"/>
                </a:solidFill>
                <a:latin typeface="Arial"/>
                <a:ea typeface="Arial"/>
                <a:cs typeface="Arial"/>
                <a:sym typeface="Arial"/>
              </a:rPr>
              <a:t>35 bis 72 Millionen Menschen</a:t>
            </a:r>
            <a:r>
              <a:rPr b="0" i="0" lang="en-US" sz="2499" u="none" cap="none" strike="noStrike">
                <a:solidFill>
                  <a:srgbClr val="0F3947"/>
                </a:solidFill>
                <a:latin typeface="Arial"/>
                <a:ea typeface="Arial"/>
                <a:cs typeface="Arial"/>
                <a:sym typeface="Arial"/>
              </a:rPr>
              <a:t> sind von Energiearmut betroffen. </a:t>
            </a:r>
            <a:endParaRPr/>
          </a:p>
          <a:p>
            <a:pPr indent="0" lvl="0" marL="0" marR="0" rtl="0" algn="l">
              <a:lnSpc>
                <a:spcPct val="120008"/>
              </a:lnSpc>
              <a:spcBef>
                <a:spcPts val="0"/>
              </a:spcBef>
              <a:spcAft>
                <a:spcPts val="0"/>
              </a:spcAft>
              <a:buNone/>
            </a:pPr>
            <a:r>
              <a:t/>
            </a:r>
            <a:endParaRPr b="0" i="0" sz="2499" u="none" cap="none" strike="noStrike">
              <a:solidFill>
                <a:srgbClr val="0F3947"/>
              </a:solidFill>
              <a:latin typeface="Arial"/>
              <a:ea typeface="Arial"/>
              <a:cs typeface="Arial"/>
              <a:sym typeface="Arial"/>
            </a:endParaRPr>
          </a:p>
          <a:p>
            <a:pPr indent="0" lvl="0" marL="0" marR="0" rtl="0" algn="l">
              <a:lnSpc>
                <a:spcPct val="120008"/>
              </a:lnSpc>
              <a:spcBef>
                <a:spcPts val="0"/>
              </a:spcBef>
              <a:spcAft>
                <a:spcPts val="0"/>
              </a:spcAft>
              <a:buNone/>
            </a:pPr>
            <a:r>
              <a:rPr b="0" i="0" lang="en-US" sz="2499" u="none" cap="none" strike="noStrike">
                <a:solidFill>
                  <a:srgbClr val="0F3947"/>
                </a:solidFill>
                <a:latin typeface="Arial"/>
                <a:ea typeface="Arial"/>
                <a:cs typeface="Arial"/>
                <a:sym typeface="Arial"/>
              </a:rPr>
              <a:t>Nicht alle EU-Länder sind im gleichen Maße von Energiearmut betroffen, und die Bewertung hängt von den verwendeten Indikatoren ab. So können beispielsweise in </a:t>
            </a:r>
            <a:r>
              <a:rPr b="1" i="0" lang="en-US" sz="2499" u="none" cap="none" strike="noStrike">
                <a:solidFill>
                  <a:srgbClr val="1ABEFC"/>
                </a:solidFill>
                <a:latin typeface="Arial"/>
                <a:ea typeface="Arial"/>
                <a:cs typeface="Arial"/>
                <a:sym typeface="Arial"/>
              </a:rPr>
              <a:t>Portugal, Bulgarien, Griechenland und Litauen</a:t>
            </a:r>
            <a:r>
              <a:rPr b="0" i="0" lang="en-US" sz="2499" u="none" cap="none" strike="noStrike">
                <a:solidFill>
                  <a:srgbClr val="0F3947"/>
                </a:solidFill>
                <a:latin typeface="Arial"/>
                <a:ea typeface="Arial"/>
                <a:cs typeface="Arial"/>
                <a:sym typeface="Arial"/>
              </a:rPr>
              <a:t> mehr als 20 % der Bevölkerung ihre Wohnung nicht ausreichend heizen. </a:t>
            </a:r>
            <a:endParaRPr/>
          </a:p>
        </p:txBody>
      </p:sp>
      <p:sp>
        <p:nvSpPr>
          <p:cNvPr id="393" name="Google Shape;393;p10"/>
          <p:cNvSpPr txBox="1"/>
          <p:nvPr/>
        </p:nvSpPr>
        <p:spPr>
          <a:xfrm>
            <a:off x="652224" y="6046137"/>
            <a:ext cx="236087" cy="4191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499" u="none" cap="none" strike="noStrike">
                <a:solidFill>
                  <a:srgbClr val="0F3947"/>
                </a:solidFill>
                <a:latin typeface="Arial"/>
                <a:ea typeface="Arial"/>
                <a:cs typeface="Arial"/>
                <a:sym typeface="Arial"/>
              </a:rPr>
              <a: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11"/>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399" name="Google Shape;399;p11"/>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400" name="Google Shape;400;p11"/>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401" name="Google Shape;401;p11"/>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402" name="Google Shape;402;p11"/>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403" name="Google Shape;403;p11"/>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404" name="Google Shape;404;p11"/>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405" name="Google Shape;405;p11"/>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406" name="Google Shape;406;p11"/>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407" name="Google Shape;407;p11"/>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408" name="Google Shape;408;p11"/>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409" name="Google Shape;409;p11"/>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410" name="Google Shape;410;p11"/>
          <p:cNvSpPr/>
          <p:nvPr/>
        </p:nvSpPr>
        <p:spPr>
          <a:xfrm>
            <a:off x="505254" y="1843735"/>
            <a:ext cx="17807492" cy="6330420"/>
          </a:xfrm>
          <a:custGeom>
            <a:rect b="b" l="l" r="r" t="t"/>
            <a:pathLst>
              <a:path extrusionOk="0" h="6330420" w="17807492">
                <a:moveTo>
                  <a:pt x="0" y="0"/>
                </a:moveTo>
                <a:lnTo>
                  <a:pt x="17807492" y="0"/>
                </a:lnTo>
                <a:lnTo>
                  <a:pt x="17807492" y="6330420"/>
                </a:lnTo>
                <a:lnTo>
                  <a:pt x="0" y="6330420"/>
                </a:lnTo>
                <a:lnTo>
                  <a:pt x="0" y="0"/>
                </a:lnTo>
                <a:close/>
              </a:path>
            </a:pathLst>
          </a:custGeom>
          <a:blipFill rotWithShape="1">
            <a:blip r:embed="rId15">
              <a:alphaModFix/>
            </a:blip>
            <a:stretch>
              <a:fillRect b="0" l="0" r="0" t="0"/>
            </a:stretch>
          </a:blipFill>
          <a:ln>
            <a:noFill/>
          </a:ln>
        </p:spPr>
      </p:sp>
      <p:sp>
        <p:nvSpPr>
          <p:cNvPr id="411" name="Google Shape;411;p11"/>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6">
              <a:alphaModFix/>
            </a:blip>
            <a:stretch>
              <a:fillRect b="0" l="0" r="0" t="0"/>
            </a:stretch>
          </a:blipFill>
          <a:ln>
            <a:noFill/>
          </a:ln>
        </p:spPr>
      </p:sp>
      <p:sp>
        <p:nvSpPr>
          <p:cNvPr id="412" name="Google Shape;412;p11"/>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7">
              <a:alphaModFix/>
            </a:blip>
            <a:stretch>
              <a:fillRect b="0" l="0" r="0" t="0"/>
            </a:stretch>
          </a:blipFill>
          <a:ln>
            <a:noFill/>
          </a:ln>
        </p:spPr>
      </p:sp>
      <p:sp>
        <p:nvSpPr>
          <p:cNvPr id="413" name="Google Shape;413;p11"/>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8">
              <a:alphaModFix/>
            </a:blip>
            <a:stretch>
              <a:fillRect b="0" l="0" r="0" t="0"/>
            </a:stretch>
          </a:blipFill>
          <a:ln>
            <a:noFill/>
          </a:ln>
        </p:spPr>
      </p:sp>
      <p:sp>
        <p:nvSpPr>
          <p:cNvPr id="414" name="Google Shape;414;p11"/>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19">
              <a:alphaModFix/>
            </a:blip>
            <a:stretch>
              <a:fillRect b="0" l="0" r="0" t="0"/>
            </a:stretch>
          </a:blipFill>
          <a:ln>
            <a:noFill/>
          </a:ln>
        </p:spPr>
      </p:sp>
      <p:sp>
        <p:nvSpPr>
          <p:cNvPr id="415" name="Google Shape;415;p11"/>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0">
              <a:alphaModFix/>
            </a:blip>
            <a:stretch>
              <a:fillRect b="0" l="0" r="0" t="0"/>
            </a:stretch>
          </a:blipFill>
          <a:ln>
            <a:noFill/>
          </a:ln>
        </p:spPr>
      </p:sp>
      <p:sp>
        <p:nvSpPr>
          <p:cNvPr id="416" name="Google Shape;416;p11"/>
          <p:cNvSpPr txBox="1"/>
          <p:nvPr/>
        </p:nvSpPr>
        <p:spPr>
          <a:xfrm>
            <a:off x="729101" y="1885217"/>
            <a:ext cx="7010705" cy="848487"/>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4470" u="none" cap="none" strike="noStrike">
                <a:solidFill>
                  <a:srgbClr val="0E3B44"/>
                </a:solidFill>
                <a:latin typeface="Arial"/>
                <a:ea typeface="Arial"/>
                <a:cs typeface="Arial"/>
                <a:sym typeface="Arial"/>
              </a:rPr>
              <a:t>Definition von Energiearmut</a:t>
            </a:r>
            <a:endParaRPr/>
          </a:p>
        </p:txBody>
      </p:sp>
      <p:sp>
        <p:nvSpPr>
          <p:cNvPr id="417" name="Google Shape;417;p11"/>
          <p:cNvSpPr txBox="1"/>
          <p:nvPr/>
        </p:nvSpPr>
        <p:spPr>
          <a:xfrm>
            <a:off x="16932850" y="9665179"/>
            <a:ext cx="550764" cy="2952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0F3947"/>
                </a:solidFill>
                <a:latin typeface="Arial"/>
                <a:ea typeface="Arial"/>
                <a:cs typeface="Arial"/>
                <a:sym typeface="Arial"/>
              </a:rPr>
              <a:t>23.12.</a:t>
            </a:r>
            <a:endParaRPr/>
          </a:p>
        </p:txBody>
      </p:sp>
      <p:sp>
        <p:nvSpPr>
          <p:cNvPr id="418" name="Google Shape;418;p11"/>
          <p:cNvSpPr txBox="1"/>
          <p:nvPr/>
        </p:nvSpPr>
        <p:spPr>
          <a:xfrm>
            <a:off x="960339" y="6733632"/>
            <a:ext cx="16754513" cy="123698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300" u="none" cap="none" strike="noStrike">
                <a:solidFill>
                  <a:srgbClr val="0F3947"/>
                </a:solidFill>
                <a:latin typeface="Arial"/>
                <a:ea typeface="Arial"/>
                <a:cs typeface="Arial"/>
                <a:sym typeface="Arial"/>
              </a:rPr>
              <a:t>Dies kann als die erste offizielle Definition  der Energiearmut auf EU-Ebene. Die überarbeitete Energieeffizienzrichtlinie (EU/2023/1791), veröffentlicht im Amtsblatt am 20. September 2023, erhöht die Ambitionen der EU in Bezug auf Energieeffizienz.</a:t>
            </a:r>
            <a:endParaRPr/>
          </a:p>
        </p:txBody>
      </p:sp>
      <p:sp>
        <p:nvSpPr>
          <p:cNvPr id="419" name="Google Shape;419;p11"/>
          <p:cNvSpPr txBox="1"/>
          <p:nvPr/>
        </p:nvSpPr>
        <p:spPr>
          <a:xfrm>
            <a:off x="1083721" y="2892517"/>
            <a:ext cx="16203749" cy="83693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F3947"/>
                </a:solidFill>
                <a:latin typeface="Arial"/>
                <a:ea typeface="Arial"/>
                <a:cs typeface="Arial"/>
                <a:sym typeface="Arial"/>
              </a:rPr>
              <a:t>Der überarbeitete Energieeffizienzrichtlinie (EED)  führt eine neue Bestimmung ein (Artikel 2 Absatz 52), das definiert Energie Armut als:</a:t>
            </a:r>
            <a:endParaRPr/>
          </a:p>
        </p:txBody>
      </p:sp>
      <p:sp>
        <p:nvSpPr>
          <p:cNvPr id="420" name="Google Shape;420;p11"/>
          <p:cNvSpPr txBox="1"/>
          <p:nvPr/>
        </p:nvSpPr>
        <p:spPr>
          <a:xfrm>
            <a:off x="918172" y="4272372"/>
            <a:ext cx="16838847" cy="1619250"/>
          </a:xfrm>
          <a:prstGeom prst="rect">
            <a:avLst/>
          </a:prstGeom>
          <a:noFill/>
          <a:ln>
            <a:noFill/>
          </a:ln>
        </p:spPr>
        <p:txBody>
          <a:bodyPr anchorCtr="0" anchor="t" bIns="0" lIns="0" spcFirstLastPara="1" rIns="0" wrap="square" tIns="0">
            <a:spAutoFit/>
          </a:bodyPr>
          <a:lstStyle/>
          <a:p>
            <a:pPr indent="0" lvl="0" marL="0" marR="0" rtl="0" algn="ctr">
              <a:lnSpc>
                <a:spcPct val="120038"/>
              </a:lnSpc>
              <a:spcBef>
                <a:spcPts val="0"/>
              </a:spcBef>
              <a:spcAft>
                <a:spcPts val="0"/>
              </a:spcAft>
              <a:buNone/>
            </a:pPr>
            <a:r>
              <a:rPr b="1" i="1" lang="en-US" sz="2086" u="none" cap="none" strike="noStrike">
                <a:solidFill>
                  <a:srgbClr val="0F3947"/>
                </a:solidFill>
                <a:latin typeface="Arial"/>
                <a:ea typeface="Arial"/>
                <a:cs typeface="Arial"/>
                <a:sym typeface="Arial"/>
              </a:rPr>
              <a:t>„Der fehlende Zugang eines Haushalts zu wesentlichen Energiedienstleistungen, die ein grundlegendes Niveau und einen angemessenen Lebens- und Gesundheitsstandards ermöglichen, einschließlich angemessener Heizung, Warmwasser, Kühlung, Beleuchtung und Energie zum Betrieb von Geräten, im jeweiligen nationalen Kontext, der bestehenden nationalen Sozialpolitik und anderen damit verbundenen nationalen Politiken, verursacht durch eine Kombination von Faktoren, darunter zumindest die Erschwinglichkeit von Energie, unzureichendes verfügbares Einkommen, hohe Energiekosten, </a:t>
            </a:r>
            <a:endParaRPr/>
          </a:p>
        </p:txBody>
      </p:sp>
      <p:sp>
        <p:nvSpPr>
          <p:cNvPr id="421" name="Google Shape;421;p11"/>
          <p:cNvSpPr txBox="1"/>
          <p:nvPr/>
        </p:nvSpPr>
        <p:spPr>
          <a:xfrm>
            <a:off x="6285376" y="5857332"/>
            <a:ext cx="5800439" cy="381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1" lang="en-US" sz="2195" u="none" cap="none" strike="noStrike">
                <a:solidFill>
                  <a:srgbClr val="0F3947"/>
                </a:solidFill>
                <a:latin typeface="Arial"/>
                <a:ea typeface="Arial"/>
                <a:cs typeface="Arial"/>
                <a:sym typeface="Arial"/>
              </a:rPr>
              <a:t>und schlechte Energieeffizienz der Häuser.“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12"/>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427" name="Google Shape;427;p12"/>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428" name="Google Shape;428;p12"/>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429" name="Google Shape;429;p12"/>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430" name="Google Shape;430;p12"/>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431" name="Google Shape;431;p12"/>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432" name="Google Shape;432;p12"/>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433" name="Google Shape;433;p12"/>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434" name="Google Shape;434;p12"/>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435" name="Google Shape;435;p12"/>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436" name="Google Shape;436;p12"/>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437" name="Google Shape;437;p12"/>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438" name="Google Shape;438;p12"/>
          <p:cNvSpPr/>
          <p:nvPr/>
        </p:nvSpPr>
        <p:spPr>
          <a:xfrm>
            <a:off x="253736" y="1756810"/>
            <a:ext cx="17780498" cy="7178326"/>
          </a:xfrm>
          <a:custGeom>
            <a:rect b="b" l="l" r="r" t="t"/>
            <a:pathLst>
              <a:path extrusionOk="0" h="7178326" w="17780498">
                <a:moveTo>
                  <a:pt x="0" y="0"/>
                </a:moveTo>
                <a:lnTo>
                  <a:pt x="17780499" y="0"/>
                </a:lnTo>
                <a:lnTo>
                  <a:pt x="17780499" y="7178326"/>
                </a:lnTo>
                <a:lnTo>
                  <a:pt x="0" y="7178326"/>
                </a:lnTo>
                <a:lnTo>
                  <a:pt x="0" y="0"/>
                </a:lnTo>
                <a:close/>
              </a:path>
            </a:pathLst>
          </a:custGeom>
          <a:blipFill rotWithShape="1">
            <a:blip r:embed="rId15">
              <a:alphaModFix/>
            </a:blip>
            <a:stretch>
              <a:fillRect b="0" l="0" r="0" t="0"/>
            </a:stretch>
          </a:blipFill>
          <a:ln>
            <a:noFill/>
          </a:ln>
        </p:spPr>
      </p:sp>
      <p:sp>
        <p:nvSpPr>
          <p:cNvPr id="439" name="Google Shape;439;p12"/>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6">
              <a:alphaModFix/>
            </a:blip>
            <a:stretch>
              <a:fillRect b="0" l="0" r="0" t="0"/>
            </a:stretch>
          </a:blipFill>
          <a:ln>
            <a:noFill/>
          </a:ln>
        </p:spPr>
      </p:sp>
      <p:sp>
        <p:nvSpPr>
          <p:cNvPr id="440" name="Google Shape;440;p12"/>
          <p:cNvSpPr/>
          <p:nvPr/>
        </p:nvSpPr>
        <p:spPr>
          <a:xfrm>
            <a:off x="5715000" y="2013633"/>
            <a:ext cx="6858000" cy="6858000"/>
          </a:xfrm>
          <a:custGeom>
            <a:rect b="b" l="l" r="r" t="t"/>
            <a:pathLst>
              <a:path extrusionOk="0" h="6858000" w="6858000">
                <a:moveTo>
                  <a:pt x="0" y="0"/>
                </a:moveTo>
                <a:lnTo>
                  <a:pt x="6858000" y="0"/>
                </a:lnTo>
                <a:lnTo>
                  <a:pt x="6858000" y="6858000"/>
                </a:lnTo>
                <a:lnTo>
                  <a:pt x="0" y="6858000"/>
                </a:lnTo>
                <a:lnTo>
                  <a:pt x="0" y="0"/>
                </a:lnTo>
                <a:close/>
              </a:path>
            </a:pathLst>
          </a:custGeom>
          <a:blipFill rotWithShape="1">
            <a:blip r:embed="rId17">
              <a:alphaModFix/>
            </a:blip>
            <a:stretch>
              <a:fillRect b="0" l="0" r="0" t="0"/>
            </a:stretch>
          </a:blipFill>
          <a:ln>
            <a:noFill/>
          </a:ln>
        </p:spPr>
      </p:sp>
      <p:sp>
        <p:nvSpPr>
          <p:cNvPr id="441" name="Google Shape;441;p12"/>
          <p:cNvSpPr/>
          <p:nvPr/>
        </p:nvSpPr>
        <p:spPr>
          <a:xfrm>
            <a:off x="464687" y="8531990"/>
            <a:ext cx="17186100" cy="400202"/>
          </a:xfrm>
          <a:custGeom>
            <a:rect b="b" l="l" r="r" t="t"/>
            <a:pathLst>
              <a:path extrusionOk="0" h="400202" w="17186100">
                <a:moveTo>
                  <a:pt x="0" y="0"/>
                </a:moveTo>
                <a:lnTo>
                  <a:pt x="17186100" y="0"/>
                </a:lnTo>
                <a:lnTo>
                  <a:pt x="17186100" y="400203"/>
                </a:lnTo>
                <a:lnTo>
                  <a:pt x="0" y="400203"/>
                </a:lnTo>
                <a:lnTo>
                  <a:pt x="0" y="0"/>
                </a:lnTo>
                <a:close/>
              </a:path>
            </a:pathLst>
          </a:custGeom>
          <a:blipFill rotWithShape="1">
            <a:blip r:embed="rId18">
              <a:alphaModFix/>
            </a:blip>
            <a:stretch>
              <a:fillRect b="0" l="0" r="0" t="0"/>
            </a:stretch>
          </a:blipFill>
          <a:ln>
            <a:noFill/>
          </a:ln>
        </p:spPr>
      </p:sp>
      <p:sp>
        <p:nvSpPr>
          <p:cNvPr id="442" name="Google Shape;442;p12"/>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443" name="Google Shape;443;p12"/>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444" name="Google Shape;444;p12"/>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445" name="Google Shape;445;p12"/>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446" name="Google Shape;446;p12"/>
          <p:cNvSpPr txBox="1"/>
          <p:nvPr/>
        </p:nvSpPr>
        <p:spPr>
          <a:xfrm>
            <a:off x="450580" y="1922116"/>
            <a:ext cx="7667939" cy="1099551"/>
          </a:xfrm>
          <a:prstGeom prst="rect">
            <a:avLst/>
          </a:prstGeom>
          <a:noFill/>
          <a:ln>
            <a:noFill/>
          </a:ln>
        </p:spPr>
        <p:txBody>
          <a:bodyPr anchorCtr="0" anchor="t" bIns="0" lIns="0" spcFirstLastPara="1" rIns="0" wrap="square" tIns="0">
            <a:spAutoFit/>
          </a:bodyPr>
          <a:lstStyle/>
          <a:p>
            <a:pPr indent="0" lvl="0" marL="0" marR="0" rtl="0" algn="l">
              <a:lnSpc>
                <a:spcPct val="108597"/>
              </a:lnSpc>
              <a:spcBef>
                <a:spcPts val="0"/>
              </a:spcBef>
              <a:spcAft>
                <a:spcPts val="0"/>
              </a:spcAft>
              <a:buNone/>
            </a:pPr>
            <a:r>
              <a:rPr b="0" i="0" lang="en-US" sz="4350" u="none" cap="none" strike="noStrike">
                <a:solidFill>
                  <a:srgbClr val="0E3B44"/>
                </a:solidFill>
                <a:latin typeface="Arial"/>
                <a:ea typeface="Arial"/>
                <a:cs typeface="Arial"/>
                <a:sym typeface="Arial"/>
              </a:rPr>
              <a:t>Dimensionen der Energiearmut</a:t>
            </a:r>
            <a:endParaRPr/>
          </a:p>
          <a:p>
            <a:pPr indent="0" lvl="0" marL="0" marR="0" rtl="0" algn="l">
              <a:lnSpc>
                <a:spcPct val="162142"/>
              </a:lnSpc>
              <a:spcBef>
                <a:spcPts val="0"/>
              </a:spcBef>
              <a:spcAft>
                <a:spcPts val="0"/>
              </a:spcAft>
              <a:buNone/>
            </a:pPr>
            <a:r>
              <a:rPr b="0" i="0" lang="en-US" sz="2446" u="none" cap="none" strike="noStrike">
                <a:solidFill>
                  <a:srgbClr val="1ABEFC"/>
                </a:solidFill>
                <a:latin typeface="Arial"/>
                <a:ea typeface="Arial"/>
                <a:cs typeface="Arial"/>
                <a:sym typeface="Arial"/>
              </a:rPr>
              <a:t>WIRTSCHAFTLICHE AUSWIRKUNGEN</a:t>
            </a:r>
            <a:endParaRPr/>
          </a:p>
        </p:txBody>
      </p:sp>
      <p:sp>
        <p:nvSpPr>
          <p:cNvPr id="447" name="Google Shape;447;p12"/>
          <p:cNvSpPr txBox="1"/>
          <p:nvPr/>
        </p:nvSpPr>
        <p:spPr>
          <a:xfrm>
            <a:off x="1201341" y="3458404"/>
            <a:ext cx="2135619" cy="9620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0F3947"/>
                </a:solidFill>
                <a:latin typeface="Arial"/>
                <a:ea typeface="Arial"/>
                <a:cs typeface="Arial"/>
                <a:sym typeface="Arial"/>
              </a:rPr>
              <a:t>ERHÖHTE FINANZIELLE BELASTUNGEN </a:t>
            </a:r>
            <a:endParaRPr/>
          </a:p>
        </p:txBody>
      </p:sp>
      <p:sp>
        <p:nvSpPr>
          <p:cNvPr id="448" name="Google Shape;448;p12"/>
          <p:cNvSpPr txBox="1"/>
          <p:nvPr/>
        </p:nvSpPr>
        <p:spPr>
          <a:xfrm>
            <a:off x="4602056" y="3458404"/>
            <a:ext cx="2537908" cy="9620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0F3947"/>
                </a:solidFill>
                <a:latin typeface="Arial"/>
                <a:ea typeface="Arial"/>
                <a:cs typeface="Arial"/>
                <a:sym typeface="Arial"/>
              </a:rPr>
              <a:t>REDUZIERTE WIRTSCHAFTLICHE PRODUKTIVITAT</a:t>
            </a:r>
            <a:endParaRPr/>
          </a:p>
        </p:txBody>
      </p:sp>
      <p:sp>
        <p:nvSpPr>
          <p:cNvPr id="449" name="Google Shape;449;p12"/>
          <p:cNvSpPr txBox="1"/>
          <p:nvPr/>
        </p:nvSpPr>
        <p:spPr>
          <a:xfrm>
            <a:off x="11134839" y="3458404"/>
            <a:ext cx="2462193" cy="12668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0F3947"/>
                </a:solidFill>
                <a:latin typeface="Arial"/>
                <a:ea typeface="Arial"/>
                <a:cs typeface="Arial"/>
                <a:sym typeface="Arial"/>
              </a:rPr>
              <a:t>AUSWIRKUNGEN AUF DEN WOHNUNGSMARKT </a:t>
            </a:r>
            <a:endParaRPr/>
          </a:p>
        </p:txBody>
      </p:sp>
      <p:sp>
        <p:nvSpPr>
          <p:cNvPr id="450" name="Google Shape;450;p12"/>
          <p:cNvSpPr txBox="1"/>
          <p:nvPr/>
        </p:nvSpPr>
        <p:spPr>
          <a:xfrm>
            <a:off x="14372425" y="3458404"/>
            <a:ext cx="3120590" cy="6572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0F3947"/>
                </a:solidFill>
                <a:latin typeface="Arial"/>
                <a:ea typeface="Arial"/>
                <a:cs typeface="Arial"/>
                <a:sym typeface="Arial"/>
              </a:rPr>
              <a:t>ERHÖHT SCHULDENSTAND </a:t>
            </a:r>
            <a:endParaRPr/>
          </a:p>
        </p:txBody>
      </p:sp>
      <p:sp>
        <p:nvSpPr>
          <p:cNvPr id="451" name="Google Shape;451;p12"/>
          <p:cNvSpPr txBox="1"/>
          <p:nvPr/>
        </p:nvSpPr>
        <p:spPr>
          <a:xfrm>
            <a:off x="16932850" y="9665179"/>
            <a:ext cx="5507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700" u="none" cap="none" strike="noStrike">
                <a:solidFill>
                  <a:srgbClr val="0F3947"/>
                </a:solidFill>
                <a:latin typeface="Arial"/>
                <a:ea typeface="Arial"/>
                <a:cs typeface="Arial"/>
                <a:sym typeface="Arial"/>
              </a:rPr>
              <a:t>13/23</a:t>
            </a:r>
            <a:endParaRPr/>
          </a:p>
        </p:txBody>
      </p:sp>
      <p:sp>
        <p:nvSpPr>
          <p:cNvPr id="452" name="Google Shape;452;p12"/>
          <p:cNvSpPr txBox="1"/>
          <p:nvPr/>
        </p:nvSpPr>
        <p:spPr>
          <a:xfrm>
            <a:off x="1107910" y="5209384"/>
            <a:ext cx="2229050" cy="24860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HAUSHALTE KÖNNTEN GELD VON ANDEREN LEBENSNOTWENDIGEN GÜTERN ABZWEIGEN, UM ZAHLEN SIE FÜR ENERGIE</a:t>
            </a:r>
            <a:endParaRPr/>
          </a:p>
        </p:txBody>
      </p:sp>
      <p:sp>
        <p:nvSpPr>
          <p:cNvPr id="453" name="Google Shape;453;p12"/>
          <p:cNvSpPr txBox="1"/>
          <p:nvPr/>
        </p:nvSpPr>
        <p:spPr>
          <a:xfrm>
            <a:off x="4645628" y="5056984"/>
            <a:ext cx="2587047" cy="2790825"/>
          </a:xfrm>
          <a:prstGeom prst="rect">
            <a:avLst/>
          </a:prstGeom>
          <a:noFill/>
          <a:ln>
            <a:noFill/>
          </a:ln>
        </p:spPr>
        <p:txBody>
          <a:bodyPr anchorCtr="0" anchor="t" bIns="0" lIns="0" spcFirstLastPara="1" rIns="0" wrap="square" tIns="0">
            <a:spAutoFit/>
          </a:bodyPr>
          <a:lstStyle/>
          <a:p>
            <a:pPr indent="0" lvl="0" marL="0" marR="0" rtl="0" algn="ctr">
              <a:lnSpc>
                <a:spcPct val="119980"/>
              </a:lnSpc>
              <a:spcBef>
                <a:spcPts val="0"/>
              </a:spcBef>
              <a:spcAft>
                <a:spcPts val="0"/>
              </a:spcAft>
              <a:buNone/>
            </a:pPr>
            <a:r>
              <a:rPr b="1" i="0" lang="en-US" sz="2002" u="none" cap="none" strike="noStrike">
                <a:solidFill>
                  <a:srgbClr val="000000"/>
                </a:solidFill>
                <a:latin typeface="Arial"/>
                <a:ea typeface="Arial"/>
                <a:cs typeface="Arial"/>
                <a:sym typeface="Arial"/>
              </a:rPr>
              <a:t>ENERGIEARMUT KANN DIE MÖGLICHKEITEN EINZELNER EINSCHRÄNKEN ARBEITSFÄHIGKEIT, INSBESONDERE BEI ​​EXTREMER KÄLTE ODER HITZE </a:t>
            </a:r>
            <a:endParaRPr/>
          </a:p>
        </p:txBody>
      </p:sp>
      <p:sp>
        <p:nvSpPr>
          <p:cNvPr id="454" name="Google Shape;454;p12"/>
          <p:cNvSpPr txBox="1"/>
          <p:nvPr/>
        </p:nvSpPr>
        <p:spPr>
          <a:xfrm>
            <a:off x="11279024" y="5095875"/>
            <a:ext cx="2173824" cy="18764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IMMOBILIEN IN ENERGIEARMEN GEBIETEN KÖNNEN AN WERT VERLIEREN </a:t>
            </a:r>
            <a:endParaRPr/>
          </a:p>
        </p:txBody>
      </p:sp>
      <p:sp>
        <p:nvSpPr>
          <p:cNvPr id="455" name="Google Shape;455;p12"/>
          <p:cNvSpPr txBox="1"/>
          <p:nvPr/>
        </p:nvSpPr>
        <p:spPr>
          <a:xfrm>
            <a:off x="14757773" y="5095875"/>
            <a:ext cx="2401519" cy="18764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HAUSHALTE KÖNNEN SCHULDEN AUFNEHMEN, UM ENERGIERECHNUNGEN </a:t>
            </a:r>
            <a:endParaRPr/>
          </a:p>
        </p:txBody>
      </p:sp>
      <p:sp>
        <p:nvSpPr>
          <p:cNvPr id="456" name="Google Shape;456;p12"/>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457" name="Google Shape;457;p12"/>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13"/>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463" name="Google Shape;463;p13"/>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464" name="Google Shape;464;p13"/>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465" name="Google Shape;465;p13"/>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466" name="Google Shape;466;p13"/>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467" name="Google Shape;467;p13"/>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468" name="Google Shape;468;p13"/>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469" name="Google Shape;469;p13"/>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470" name="Google Shape;470;p13"/>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471" name="Google Shape;471;p13"/>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472" name="Google Shape;472;p13"/>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473" name="Google Shape;473;p13"/>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474" name="Google Shape;474;p13"/>
          <p:cNvSpPr/>
          <p:nvPr/>
        </p:nvSpPr>
        <p:spPr>
          <a:xfrm>
            <a:off x="253736" y="1617631"/>
            <a:ext cx="17780498" cy="7013724"/>
          </a:xfrm>
          <a:custGeom>
            <a:rect b="b" l="l" r="r" t="t"/>
            <a:pathLst>
              <a:path extrusionOk="0" h="7013724" w="17780498">
                <a:moveTo>
                  <a:pt x="0" y="0"/>
                </a:moveTo>
                <a:lnTo>
                  <a:pt x="17780499" y="0"/>
                </a:lnTo>
                <a:lnTo>
                  <a:pt x="17780499" y="7013724"/>
                </a:lnTo>
                <a:lnTo>
                  <a:pt x="0" y="7013724"/>
                </a:lnTo>
                <a:lnTo>
                  <a:pt x="0" y="0"/>
                </a:lnTo>
                <a:close/>
              </a:path>
            </a:pathLst>
          </a:custGeom>
          <a:blipFill rotWithShape="1">
            <a:blip r:embed="rId15">
              <a:alphaModFix/>
            </a:blip>
            <a:stretch>
              <a:fillRect b="0" l="0" r="0" t="0"/>
            </a:stretch>
          </a:blipFill>
          <a:ln>
            <a:noFill/>
          </a:ln>
        </p:spPr>
      </p:sp>
      <p:sp>
        <p:nvSpPr>
          <p:cNvPr id="475" name="Google Shape;475;p13"/>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6">
              <a:alphaModFix/>
            </a:blip>
            <a:stretch>
              <a:fillRect b="0" l="0" r="0" t="0"/>
            </a:stretch>
          </a:blipFill>
          <a:ln>
            <a:noFill/>
          </a:ln>
        </p:spPr>
      </p:sp>
      <p:sp>
        <p:nvSpPr>
          <p:cNvPr id="476" name="Google Shape;476;p13"/>
          <p:cNvSpPr/>
          <p:nvPr/>
        </p:nvSpPr>
        <p:spPr>
          <a:xfrm>
            <a:off x="5715000" y="1681134"/>
            <a:ext cx="6858000" cy="6858000"/>
          </a:xfrm>
          <a:custGeom>
            <a:rect b="b" l="l" r="r" t="t"/>
            <a:pathLst>
              <a:path extrusionOk="0" h="6858000" w="6858000">
                <a:moveTo>
                  <a:pt x="0" y="0"/>
                </a:moveTo>
                <a:lnTo>
                  <a:pt x="6858000" y="0"/>
                </a:lnTo>
                <a:lnTo>
                  <a:pt x="6858000" y="6858000"/>
                </a:lnTo>
                <a:lnTo>
                  <a:pt x="0" y="6858000"/>
                </a:lnTo>
                <a:lnTo>
                  <a:pt x="0" y="0"/>
                </a:lnTo>
                <a:close/>
              </a:path>
            </a:pathLst>
          </a:custGeom>
          <a:blipFill rotWithShape="1">
            <a:blip r:embed="rId17">
              <a:alphaModFix/>
            </a:blip>
            <a:stretch>
              <a:fillRect b="0" l="0" r="0" t="0"/>
            </a:stretch>
          </a:blipFill>
          <a:ln>
            <a:noFill/>
          </a:ln>
        </p:spPr>
      </p:sp>
      <p:sp>
        <p:nvSpPr>
          <p:cNvPr id="477" name="Google Shape;477;p13"/>
          <p:cNvSpPr/>
          <p:nvPr/>
        </p:nvSpPr>
        <p:spPr>
          <a:xfrm>
            <a:off x="464687" y="8531990"/>
            <a:ext cx="17186100" cy="400202"/>
          </a:xfrm>
          <a:custGeom>
            <a:rect b="b" l="l" r="r" t="t"/>
            <a:pathLst>
              <a:path extrusionOk="0" h="400202" w="17186100">
                <a:moveTo>
                  <a:pt x="0" y="0"/>
                </a:moveTo>
                <a:lnTo>
                  <a:pt x="17186100" y="0"/>
                </a:lnTo>
                <a:lnTo>
                  <a:pt x="17186100" y="400203"/>
                </a:lnTo>
                <a:lnTo>
                  <a:pt x="0" y="400203"/>
                </a:lnTo>
                <a:lnTo>
                  <a:pt x="0" y="0"/>
                </a:lnTo>
                <a:close/>
              </a:path>
            </a:pathLst>
          </a:custGeom>
          <a:blipFill rotWithShape="1">
            <a:blip r:embed="rId18">
              <a:alphaModFix/>
            </a:blip>
            <a:stretch>
              <a:fillRect b="0" l="0" r="0" t="0"/>
            </a:stretch>
          </a:blipFill>
          <a:ln>
            <a:noFill/>
          </a:ln>
        </p:spPr>
      </p:sp>
      <p:sp>
        <p:nvSpPr>
          <p:cNvPr id="478" name="Google Shape;478;p13"/>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479" name="Google Shape;479;p13"/>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480" name="Google Shape;480;p13"/>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481" name="Google Shape;481;p13"/>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482" name="Google Shape;482;p13"/>
          <p:cNvSpPr txBox="1"/>
          <p:nvPr/>
        </p:nvSpPr>
        <p:spPr>
          <a:xfrm>
            <a:off x="450580" y="1900495"/>
            <a:ext cx="9763801" cy="1099551"/>
          </a:xfrm>
          <a:prstGeom prst="rect">
            <a:avLst/>
          </a:prstGeom>
          <a:noFill/>
          <a:ln>
            <a:noFill/>
          </a:ln>
        </p:spPr>
        <p:txBody>
          <a:bodyPr anchorCtr="0" anchor="t" bIns="0" lIns="0" spcFirstLastPara="1" rIns="0" wrap="square" tIns="0">
            <a:spAutoFit/>
          </a:bodyPr>
          <a:lstStyle/>
          <a:p>
            <a:pPr indent="0" lvl="0" marL="0" marR="0" rtl="0" algn="l">
              <a:lnSpc>
                <a:spcPct val="108597"/>
              </a:lnSpc>
              <a:spcBef>
                <a:spcPts val="0"/>
              </a:spcBef>
              <a:spcAft>
                <a:spcPts val="0"/>
              </a:spcAft>
              <a:buNone/>
            </a:pPr>
            <a:r>
              <a:rPr b="0" i="0" lang="en-US" sz="4350" u="none" cap="none" strike="noStrike">
                <a:solidFill>
                  <a:srgbClr val="0E3B44"/>
                </a:solidFill>
                <a:latin typeface="Arial"/>
                <a:ea typeface="Arial"/>
                <a:cs typeface="Arial"/>
                <a:sym typeface="Arial"/>
              </a:rPr>
              <a:t>Dimensionen der Energiearmut</a:t>
            </a:r>
            <a:endParaRPr/>
          </a:p>
          <a:p>
            <a:pPr indent="0" lvl="0" marL="0" marR="0" rtl="0" algn="l">
              <a:lnSpc>
                <a:spcPct val="162142"/>
              </a:lnSpc>
              <a:spcBef>
                <a:spcPts val="0"/>
              </a:spcBef>
              <a:spcAft>
                <a:spcPts val="0"/>
              </a:spcAft>
              <a:buNone/>
            </a:pPr>
            <a:r>
              <a:rPr b="0" i="0" lang="en-US" sz="2446" u="none" cap="none" strike="noStrike">
                <a:solidFill>
                  <a:srgbClr val="1ABEFC"/>
                </a:solidFill>
                <a:latin typeface="Arial"/>
                <a:ea typeface="Arial"/>
                <a:cs typeface="Arial"/>
                <a:sym typeface="Arial"/>
              </a:rPr>
              <a:t>AUSWIRKUNGEN AUF DIE KÖRPERLICHE GESUNDHEIT</a:t>
            </a:r>
            <a:endParaRPr/>
          </a:p>
        </p:txBody>
      </p:sp>
      <p:sp>
        <p:nvSpPr>
          <p:cNvPr id="483" name="Google Shape;483;p13"/>
          <p:cNvSpPr txBox="1"/>
          <p:nvPr/>
        </p:nvSpPr>
        <p:spPr>
          <a:xfrm>
            <a:off x="919220" y="3473644"/>
            <a:ext cx="2565016" cy="790575"/>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0" i="0" lang="en-US" sz="2499" u="none" cap="none" strike="noStrike">
                <a:solidFill>
                  <a:srgbClr val="0F3947"/>
                </a:solidFill>
                <a:latin typeface="Arial"/>
                <a:ea typeface="Arial"/>
                <a:cs typeface="Arial"/>
                <a:sym typeface="Arial"/>
              </a:rPr>
              <a:t>ATEMWEGE KRANKHEITEN </a:t>
            </a:r>
            <a:endParaRPr/>
          </a:p>
        </p:txBody>
      </p:sp>
      <p:sp>
        <p:nvSpPr>
          <p:cNvPr id="484" name="Google Shape;484;p13"/>
          <p:cNvSpPr txBox="1"/>
          <p:nvPr/>
        </p:nvSpPr>
        <p:spPr>
          <a:xfrm>
            <a:off x="11109059" y="3553019"/>
            <a:ext cx="2384298" cy="790575"/>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0" i="0" lang="en-US" sz="2499" u="none" cap="none" strike="noStrike">
                <a:solidFill>
                  <a:srgbClr val="0F3947"/>
                </a:solidFill>
                <a:latin typeface="Arial"/>
                <a:ea typeface="Arial"/>
                <a:cs typeface="Arial"/>
                <a:sym typeface="Arial"/>
              </a:rPr>
              <a:t>CHRONISCHE KRANKHEITEN </a:t>
            </a:r>
            <a:endParaRPr/>
          </a:p>
        </p:txBody>
      </p:sp>
      <p:sp>
        <p:nvSpPr>
          <p:cNvPr id="485" name="Google Shape;485;p13"/>
          <p:cNvSpPr txBox="1"/>
          <p:nvPr/>
        </p:nvSpPr>
        <p:spPr>
          <a:xfrm>
            <a:off x="14621185" y="5062509"/>
            <a:ext cx="2638115" cy="18764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ENERGIEARMUT IST MIT HÖHEREN STERBERATEN IN DEN WINTERMONATEN VERBUNDEN </a:t>
            </a:r>
            <a:endParaRPr/>
          </a:p>
        </p:txBody>
      </p:sp>
      <p:sp>
        <p:nvSpPr>
          <p:cNvPr id="486" name="Google Shape;486;p13"/>
          <p:cNvSpPr txBox="1"/>
          <p:nvPr/>
        </p:nvSpPr>
        <p:spPr>
          <a:xfrm>
            <a:off x="16932850" y="9665179"/>
            <a:ext cx="5507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700" u="none" cap="none" strike="noStrike">
                <a:solidFill>
                  <a:srgbClr val="0F3947"/>
                </a:solidFill>
                <a:latin typeface="Arial"/>
                <a:ea typeface="Arial"/>
                <a:cs typeface="Arial"/>
                <a:sym typeface="Arial"/>
              </a:rPr>
              <a:t>14/23</a:t>
            </a:r>
            <a:endParaRPr/>
          </a:p>
        </p:txBody>
      </p:sp>
      <p:sp>
        <p:nvSpPr>
          <p:cNvPr id="487" name="Google Shape;487;p13"/>
          <p:cNvSpPr txBox="1"/>
          <p:nvPr/>
        </p:nvSpPr>
        <p:spPr>
          <a:xfrm>
            <a:off x="1028700" y="4826479"/>
            <a:ext cx="2371049" cy="30956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ERHÖHTE AUSSETZUNG IN KÄLTE- UND FEUCHTIGKEITSUMGEBUNGEN DÜRFEN VERSCHLIMMERUNG DER ATEMWEGE BEDINGUNGEN</a:t>
            </a:r>
            <a:endParaRPr/>
          </a:p>
        </p:txBody>
      </p:sp>
      <p:sp>
        <p:nvSpPr>
          <p:cNvPr id="488" name="Google Shape;488;p13"/>
          <p:cNvSpPr txBox="1"/>
          <p:nvPr/>
        </p:nvSpPr>
        <p:spPr>
          <a:xfrm>
            <a:off x="4499115" y="5095875"/>
            <a:ext cx="2667295" cy="15716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KALTE HÄUSER STEHEN HÄUFIGER AUF HERZKRANKHEITEN UND SCHLÄGE </a:t>
            </a:r>
            <a:endParaRPr/>
          </a:p>
        </p:txBody>
      </p:sp>
      <p:sp>
        <p:nvSpPr>
          <p:cNvPr id="489" name="Google Shape;489;p13"/>
          <p:cNvSpPr txBox="1"/>
          <p:nvPr/>
        </p:nvSpPr>
        <p:spPr>
          <a:xfrm>
            <a:off x="10973381" y="4521679"/>
            <a:ext cx="2655600" cy="34509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1900" u="none" cap="none" strike="noStrike">
                <a:solidFill>
                  <a:srgbClr val="000000"/>
                </a:solidFill>
                <a:latin typeface="Arial"/>
                <a:ea typeface="Arial"/>
                <a:cs typeface="Arial"/>
                <a:sym typeface="Arial"/>
              </a:rPr>
              <a:t>LÄNGERER AUFENTHALT IN DER KÄLTE KANN CHRONISCHE KRANKHEITEN VERSCHLIMMERN UND DIE ALLGEMEINE GESUNDHEIT UND DAS WOHLBEFINDEN BEEINTRÄCHTIGEN.</a:t>
            </a:r>
            <a:endParaRPr sz="1300"/>
          </a:p>
        </p:txBody>
      </p:sp>
      <p:sp>
        <p:nvSpPr>
          <p:cNvPr id="490" name="Google Shape;490;p13"/>
          <p:cNvSpPr txBox="1"/>
          <p:nvPr/>
        </p:nvSpPr>
        <p:spPr>
          <a:xfrm>
            <a:off x="4234553" y="3505394"/>
            <a:ext cx="3196419" cy="90805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0" i="0" lang="en-US" sz="2499" u="none" cap="none" strike="noStrike">
                <a:solidFill>
                  <a:srgbClr val="0F3947"/>
                </a:solidFill>
                <a:latin typeface="Arial"/>
                <a:ea typeface="Arial"/>
                <a:cs typeface="Arial"/>
                <a:sym typeface="Arial"/>
              </a:rPr>
              <a:t>HERZ-KREISLAUF KRANKHEITEN</a:t>
            </a:r>
            <a:endParaRPr/>
          </a:p>
        </p:txBody>
      </p:sp>
      <p:sp>
        <p:nvSpPr>
          <p:cNvPr id="491" name="Google Shape;491;p13"/>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492" name="Google Shape;492;p13"/>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
        <p:nvSpPr>
          <p:cNvPr id="493" name="Google Shape;493;p13"/>
          <p:cNvSpPr txBox="1"/>
          <p:nvPr/>
        </p:nvSpPr>
        <p:spPr>
          <a:xfrm>
            <a:off x="14245832" y="3562544"/>
            <a:ext cx="3207025" cy="495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1500" u="none" cap="none" strike="noStrike">
                <a:solidFill>
                  <a:srgbClr val="0F3947"/>
                </a:solidFill>
                <a:latin typeface="Arial"/>
                <a:ea typeface="Arial"/>
                <a:cs typeface="Arial"/>
                <a:sym typeface="Arial"/>
              </a:rPr>
              <a:t>ERHÖHTE STERBLICHKEITSRATEN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15"/>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499" name="Google Shape;499;p15"/>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500" name="Google Shape;500;p15"/>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501" name="Google Shape;501;p15"/>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502" name="Google Shape;502;p15"/>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503" name="Google Shape;503;p15"/>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504" name="Google Shape;504;p15"/>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505" name="Google Shape;505;p15"/>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506" name="Google Shape;506;p15"/>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507" name="Google Shape;507;p15"/>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508" name="Google Shape;508;p15"/>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509" name="Google Shape;509;p15"/>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510" name="Google Shape;510;p15"/>
          <p:cNvSpPr/>
          <p:nvPr/>
        </p:nvSpPr>
        <p:spPr>
          <a:xfrm>
            <a:off x="253736" y="1617631"/>
            <a:ext cx="17780498" cy="7013724"/>
          </a:xfrm>
          <a:custGeom>
            <a:rect b="b" l="l" r="r" t="t"/>
            <a:pathLst>
              <a:path extrusionOk="0" h="7013724" w="17780498">
                <a:moveTo>
                  <a:pt x="0" y="0"/>
                </a:moveTo>
                <a:lnTo>
                  <a:pt x="17780499" y="0"/>
                </a:lnTo>
                <a:lnTo>
                  <a:pt x="17780499" y="7013724"/>
                </a:lnTo>
                <a:lnTo>
                  <a:pt x="0" y="7013724"/>
                </a:lnTo>
                <a:lnTo>
                  <a:pt x="0" y="0"/>
                </a:lnTo>
                <a:close/>
              </a:path>
            </a:pathLst>
          </a:custGeom>
          <a:blipFill rotWithShape="1">
            <a:blip r:embed="rId15">
              <a:alphaModFix/>
            </a:blip>
            <a:stretch>
              <a:fillRect b="0" l="0" r="0" t="0"/>
            </a:stretch>
          </a:blipFill>
          <a:ln>
            <a:noFill/>
          </a:ln>
        </p:spPr>
      </p:sp>
      <p:sp>
        <p:nvSpPr>
          <p:cNvPr id="511" name="Google Shape;511;p15"/>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6">
              <a:alphaModFix/>
            </a:blip>
            <a:stretch>
              <a:fillRect b="0" l="0" r="0" t="0"/>
            </a:stretch>
          </a:blipFill>
          <a:ln>
            <a:noFill/>
          </a:ln>
        </p:spPr>
      </p:sp>
      <p:sp>
        <p:nvSpPr>
          <p:cNvPr id="512" name="Google Shape;512;p15"/>
          <p:cNvSpPr/>
          <p:nvPr/>
        </p:nvSpPr>
        <p:spPr>
          <a:xfrm>
            <a:off x="5715000" y="1681134"/>
            <a:ext cx="6858000" cy="6858000"/>
          </a:xfrm>
          <a:custGeom>
            <a:rect b="b" l="l" r="r" t="t"/>
            <a:pathLst>
              <a:path extrusionOk="0" h="6858000" w="6858000">
                <a:moveTo>
                  <a:pt x="0" y="0"/>
                </a:moveTo>
                <a:lnTo>
                  <a:pt x="6858000" y="0"/>
                </a:lnTo>
                <a:lnTo>
                  <a:pt x="6858000" y="6858000"/>
                </a:lnTo>
                <a:lnTo>
                  <a:pt x="0" y="6858000"/>
                </a:lnTo>
                <a:lnTo>
                  <a:pt x="0" y="0"/>
                </a:lnTo>
                <a:close/>
              </a:path>
            </a:pathLst>
          </a:custGeom>
          <a:blipFill rotWithShape="1">
            <a:blip r:embed="rId17">
              <a:alphaModFix/>
            </a:blip>
            <a:stretch>
              <a:fillRect b="0" l="0" r="0" t="0"/>
            </a:stretch>
          </a:blipFill>
          <a:ln>
            <a:noFill/>
          </a:ln>
        </p:spPr>
      </p:sp>
      <p:sp>
        <p:nvSpPr>
          <p:cNvPr id="513" name="Google Shape;513;p15"/>
          <p:cNvSpPr/>
          <p:nvPr/>
        </p:nvSpPr>
        <p:spPr>
          <a:xfrm>
            <a:off x="464687" y="8531990"/>
            <a:ext cx="17186100" cy="400202"/>
          </a:xfrm>
          <a:custGeom>
            <a:rect b="b" l="l" r="r" t="t"/>
            <a:pathLst>
              <a:path extrusionOk="0" h="400202" w="17186100">
                <a:moveTo>
                  <a:pt x="0" y="0"/>
                </a:moveTo>
                <a:lnTo>
                  <a:pt x="17186100" y="0"/>
                </a:lnTo>
                <a:lnTo>
                  <a:pt x="17186100" y="400203"/>
                </a:lnTo>
                <a:lnTo>
                  <a:pt x="0" y="400203"/>
                </a:lnTo>
                <a:lnTo>
                  <a:pt x="0" y="0"/>
                </a:lnTo>
                <a:close/>
              </a:path>
            </a:pathLst>
          </a:custGeom>
          <a:blipFill rotWithShape="1">
            <a:blip r:embed="rId18">
              <a:alphaModFix/>
            </a:blip>
            <a:stretch>
              <a:fillRect b="0" l="0" r="0" t="0"/>
            </a:stretch>
          </a:blipFill>
          <a:ln>
            <a:noFill/>
          </a:ln>
        </p:spPr>
      </p:sp>
      <p:sp>
        <p:nvSpPr>
          <p:cNvPr id="514" name="Google Shape;514;p15"/>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515" name="Google Shape;515;p15"/>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516" name="Google Shape;516;p15"/>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517" name="Google Shape;517;p15"/>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518" name="Google Shape;518;p15"/>
          <p:cNvSpPr txBox="1"/>
          <p:nvPr/>
        </p:nvSpPr>
        <p:spPr>
          <a:xfrm>
            <a:off x="811659" y="1794843"/>
            <a:ext cx="7667939" cy="1335900"/>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b="0" i="0" lang="en-US" sz="3986" u="none" cap="none" strike="noStrike">
                <a:solidFill>
                  <a:srgbClr val="0E3B44"/>
                </a:solidFill>
                <a:latin typeface="Arial"/>
                <a:ea typeface="Arial"/>
                <a:cs typeface="Arial"/>
                <a:sym typeface="Arial"/>
              </a:rPr>
              <a:t>Dimensionen der Energiearmut</a:t>
            </a:r>
            <a:endParaRPr/>
          </a:p>
          <a:p>
            <a:pPr indent="0" lvl="0" marL="0" marR="0" rtl="0" algn="l">
              <a:lnSpc>
                <a:spcPct val="250000"/>
              </a:lnSpc>
              <a:spcBef>
                <a:spcPts val="0"/>
              </a:spcBef>
              <a:spcAft>
                <a:spcPts val="0"/>
              </a:spcAft>
              <a:buNone/>
            </a:pPr>
            <a:r>
              <a:rPr b="0" i="0" lang="en-US" sz="2242" u="none" cap="none" strike="noStrike">
                <a:solidFill>
                  <a:srgbClr val="1ABEFC"/>
                </a:solidFill>
                <a:latin typeface="Arial"/>
                <a:ea typeface="Arial"/>
                <a:cs typeface="Arial"/>
                <a:sym typeface="Arial"/>
              </a:rPr>
              <a:t>AUSWIRKUNGEN AUF DIE PSYCHISCHE GESUNDHEIT</a:t>
            </a:r>
            <a:endParaRPr/>
          </a:p>
        </p:txBody>
      </p:sp>
      <p:sp>
        <p:nvSpPr>
          <p:cNvPr id="519" name="Google Shape;519;p15"/>
          <p:cNvSpPr txBox="1"/>
          <p:nvPr/>
        </p:nvSpPr>
        <p:spPr>
          <a:xfrm>
            <a:off x="1097451" y="3536509"/>
            <a:ext cx="2310155" cy="790575"/>
          </a:xfrm>
          <a:prstGeom prst="rect">
            <a:avLst/>
          </a:prstGeom>
          <a:noFill/>
          <a:ln>
            <a:noFill/>
          </a:ln>
        </p:spPr>
        <p:txBody>
          <a:bodyPr anchorCtr="0" anchor="t" bIns="0" lIns="0" spcFirstLastPara="1" rIns="0" wrap="square" tIns="0">
            <a:spAutoFit/>
          </a:bodyPr>
          <a:lstStyle/>
          <a:p>
            <a:pPr indent="0" lvl="0" marL="0" marR="0" rtl="0" algn="ctr">
              <a:lnSpc>
                <a:spcPct val="120008"/>
              </a:lnSpc>
              <a:spcBef>
                <a:spcPts val="0"/>
              </a:spcBef>
              <a:spcAft>
                <a:spcPts val="0"/>
              </a:spcAft>
              <a:buNone/>
            </a:pPr>
            <a:r>
              <a:rPr b="0" i="0" lang="en-US" sz="2499" u="none" cap="none" strike="noStrike">
                <a:solidFill>
                  <a:srgbClr val="0F3947"/>
                </a:solidFill>
                <a:latin typeface="Arial"/>
                <a:ea typeface="Arial"/>
                <a:cs typeface="Arial"/>
                <a:sym typeface="Arial"/>
              </a:rPr>
              <a:t>STRESS UND ANGST </a:t>
            </a:r>
            <a:endParaRPr/>
          </a:p>
        </p:txBody>
      </p:sp>
      <p:sp>
        <p:nvSpPr>
          <p:cNvPr id="520" name="Google Shape;520;p15"/>
          <p:cNvSpPr txBox="1"/>
          <p:nvPr/>
        </p:nvSpPr>
        <p:spPr>
          <a:xfrm>
            <a:off x="4856283" y="3193609"/>
            <a:ext cx="2387794" cy="802005"/>
          </a:xfrm>
          <a:prstGeom prst="rect">
            <a:avLst/>
          </a:prstGeom>
          <a:noFill/>
          <a:ln>
            <a:noFill/>
          </a:ln>
        </p:spPr>
        <p:txBody>
          <a:bodyPr anchorCtr="0" anchor="t" bIns="0" lIns="0" spcFirstLastPara="1" rIns="0" wrap="square" tIns="0">
            <a:spAutoFit/>
          </a:bodyPr>
          <a:lstStyle/>
          <a:p>
            <a:pPr indent="0" lvl="0" marL="0" marR="0" rtl="0" algn="l">
              <a:lnSpc>
                <a:spcPct val="250000"/>
              </a:lnSpc>
              <a:spcBef>
                <a:spcPts val="0"/>
              </a:spcBef>
              <a:spcAft>
                <a:spcPts val="0"/>
              </a:spcAft>
              <a:buNone/>
            </a:pPr>
            <a:r>
              <a:rPr b="0" i="0" lang="en-US" sz="2700" u="none" cap="none" strike="noStrike">
                <a:solidFill>
                  <a:srgbClr val="0F3947"/>
                </a:solidFill>
                <a:latin typeface="Arial"/>
                <a:ea typeface="Arial"/>
                <a:cs typeface="Arial"/>
                <a:sym typeface="Arial"/>
              </a:rPr>
              <a:t>DEPRESSION </a:t>
            </a:r>
            <a:endParaRPr/>
          </a:p>
        </p:txBody>
      </p:sp>
      <p:sp>
        <p:nvSpPr>
          <p:cNvPr id="521" name="Google Shape;521;p15"/>
          <p:cNvSpPr txBox="1"/>
          <p:nvPr/>
        </p:nvSpPr>
        <p:spPr>
          <a:xfrm>
            <a:off x="11129148" y="3526984"/>
            <a:ext cx="2513214" cy="447675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SOZIALE ISOLATION </a:t>
            </a:r>
            <a:endParaRPr/>
          </a:p>
          <a:p>
            <a:pPr indent="0" lvl="0" marL="0" marR="0" rtl="0" algn="ctr">
              <a:lnSpc>
                <a:spcPct val="82666"/>
              </a:lnSpc>
              <a:spcBef>
                <a:spcPts val="0"/>
              </a:spcBef>
              <a:spcAft>
                <a:spcPts val="0"/>
              </a:spcAft>
              <a:buNone/>
            </a:pPr>
            <a:r>
              <a:t/>
            </a:r>
            <a:endParaRPr b="0" i="0" sz="2700" u="none" cap="none" strike="noStrike">
              <a:solidFill>
                <a:srgbClr val="0F3947"/>
              </a:solidFill>
              <a:latin typeface="Arial"/>
              <a:ea typeface="Arial"/>
              <a:cs typeface="Arial"/>
              <a:sym typeface="Arial"/>
            </a:endParaRPr>
          </a:p>
          <a:p>
            <a:pPr indent="0" lvl="0" marL="0" marR="0" rtl="0" algn="ctr">
              <a:lnSpc>
                <a:spcPct val="82666"/>
              </a:lnSpc>
              <a:spcBef>
                <a:spcPts val="0"/>
              </a:spcBef>
              <a:spcAft>
                <a:spcPts val="0"/>
              </a:spcAft>
              <a:buNone/>
            </a:pPr>
            <a:r>
              <a:t/>
            </a:r>
            <a:endParaRPr b="0" i="0" sz="2700" u="none" cap="none" strike="noStrike">
              <a:solidFill>
                <a:srgbClr val="0F3947"/>
              </a:solidFill>
              <a:latin typeface="Arial"/>
              <a:ea typeface="Arial"/>
              <a:cs typeface="Arial"/>
              <a:sym typeface="Arial"/>
            </a:endParaRPr>
          </a:p>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DIE UNFÄHIGKEIT, SICH HEIZUNG ZU LEISTEN, KANN MENSCHEN DARAN HINDERN, ANDERE IN IHRE HAUSHALTE EINZULADEN, WAS ZU ISOLATION FÜHRT </a:t>
            </a:r>
            <a:endParaRPr/>
          </a:p>
        </p:txBody>
      </p:sp>
      <p:sp>
        <p:nvSpPr>
          <p:cNvPr id="522" name="Google Shape;522;p15"/>
          <p:cNvSpPr txBox="1"/>
          <p:nvPr/>
        </p:nvSpPr>
        <p:spPr>
          <a:xfrm>
            <a:off x="14731270" y="3692719"/>
            <a:ext cx="2486663" cy="46386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KOGNITIVER ABBAU </a:t>
            </a:r>
            <a:endParaRPr/>
          </a:p>
          <a:p>
            <a:pPr indent="0" lvl="0" marL="0" marR="0" rtl="0" algn="ctr">
              <a:lnSpc>
                <a:spcPct val="120000"/>
              </a:lnSpc>
              <a:spcBef>
                <a:spcPts val="0"/>
              </a:spcBef>
              <a:spcAft>
                <a:spcPts val="0"/>
              </a:spcAft>
              <a:buNone/>
            </a:pPr>
            <a:r>
              <a:t/>
            </a:r>
            <a:endParaRPr b="0" i="0" sz="2700" u="none" cap="none" strike="noStrike">
              <a:solidFill>
                <a:srgbClr val="0F3947"/>
              </a:solidFill>
              <a:latin typeface="Arial"/>
              <a:ea typeface="Arial"/>
              <a:cs typeface="Arial"/>
              <a:sym typeface="Arial"/>
            </a:endParaRPr>
          </a:p>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KÄLTEBEDINGTER STRESS UND SCHLECHTE WOHNBEDINGUNGEN KÖNNEN INSBESONDERE BEI ÄLTEREN MENSCHEN ZU KOGNITIVEM ABBAU BEITRAGEN. </a:t>
            </a:r>
            <a:endParaRPr/>
          </a:p>
        </p:txBody>
      </p:sp>
      <p:sp>
        <p:nvSpPr>
          <p:cNvPr id="523" name="Google Shape;523;p15"/>
          <p:cNvSpPr txBox="1"/>
          <p:nvPr/>
        </p:nvSpPr>
        <p:spPr>
          <a:xfrm>
            <a:off x="16932850" y="9665179"/>
            <a:ext cx="5507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700" u="none" cap="none" strike="noStrike">
                <a:solidFill>
                  <a:srgbClr val="0F3947"/>
                </a:solidFill>
                <a:latin typeface="Arial"/>
                <a:ea typeface="Arial"/>
                <a:cs typeface="Arial"/>
                <a:sym typeface="Arial"/>
              </a:rPr>
              <a:t>15/23</a:t>
            </a:r>
            <a:endParaRPr/>
          </a:p>
        </p:txBody>
      </p:sp>
      <p:sp>
        <p:nvSpPr>
          <p:cNvPr id="524" name="Google Shape;524;p15"/>
          <p:cNvSpPr txBox="1"/>
          <p:nvPr/>
        </p:nvSpPr>
        <p:spPr>
          <a:xfrm>
            <a:off x="1175547" y="5072034"/>
            <a:ext cx="2153964" cy="2105025"/>
          </a:xfrm>
          <a:prstGeom prst="rect">
            <a:avLst/>
          </a:prstGeom>
          <a:noFill/>
          <a:ln>
            <a:noFill/>
          </a:ln>
        </p:spPr>
        <p:txBody>
          <a:bodyPr anchorCtr="0" anchor="t" bIns="0" lIns="0" spcFirstLastPara="1" rIns="0" wrap="square" tIns="0">
            <a:spAutoFit/>
          </a:bodyPr>
          <a:lstStyle/>
          <a:p>
            <a:pPr indent="0" lvl="0" marL="0" marR="0" rtl="0" algn="ctr">
              <a:lnSpc>
                <a:spcPct val="120010"/>
              </a:lnSpc>
              <a:spcBef>
                <a:spcPts val="0"/>
              </a:spcBef>
              <a:spcAft>
                <a:spcPts val="0"/>
              </a:spcAft>
              <a:buNone/>
            </a:pPr>
            <a:r>
              <a:rPr b="1" i="0" lang="en-US" sz="1999" u="none" cap="none" strike="noStrike">
                <a:solidFill>
                  <a:srgbClr val="000000"/>
                </a:solidFill>
                <a:latin typeface="Arial"/>
                <a:ea typeface="Arial"/>
                <a:cs typeface="Arial"/>
                <a:sym typeface="Arial"/>
              </a:rPr>
              <a:t>DIE FINANZIELLE BELASTUNG DURCH HOHE ENERGIERECHNUNGEN KANN ZU STRESS FÜHREN UND ANGST</a:t>
            </a:r>
            <a:endParaRPr/>
          </a:p>
        </p:txBody>
      </p:sp>
      <p:sp>
        <p:nvSpPr>
          <p:cNvPr id="525" name="Google Shape;525;p15"/>
          <p:cNvSpPr txBox="1"/>
          <p:nvPr/>
        </p:nvSpPr>
        <p:spPr>
          <a:xfrm>
            <a:off x="4645628" y="5062509"/>
            <a:ext cx="2738199" cy="18764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LEBEN IN KALTEN UND FEUCHTEN BEDINGUNGEN IST MIT EINEM HÖHEREN DEPRESSIONSRISIKO VERBUNDEN </a:t>
            </a:r>
            <a:endParaRPr/>
          </a:p>
        </p:txBody>
      </p:sp>
      <p:sp>
        <p:nvSpPr>
          <p:cNvPr id="526" name="Google Shape;526;p15"/>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527" name="Google Shape;527;p15"/>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16"/>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533" name="Google Shape;533;p16"/>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534" name="Google Shape;534;p16"/>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535" name="Google Shape;535;p16"/>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536" name="Google Shape;536;p16"/>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537" name="Google Shape;537;p16"/>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538" name="Google Shape;538;p16"/>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539" name="Google Shape;539;p16"/>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540" name="Google Shape;540;p16"/>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541" name="Google Shape;541;p16"/>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542" name="Google Shape;542;p16"/>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543" name="Google Shape;543;p16"/>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544" name="Google Shape;544;p16"/>
          <p:cNvSpPr/>
          <p:nvPr/>
        </p:nvSpPr>
        <p:spPr>
          <a:xfrm>
            <a:off x="253736" y="1617631"/>
            <a:ext cx="17780498" cy="7013724"/>
          </a:xfrm>
          <a:custGeom>
            <a:rect b="b" l="l" r="r" t="t"/>
            <a:pathLst>
              <a:path extrusionOk="0" h="7013724" w="17780498">
                <a:moveTo>
                  <a:pt x="0" y="0"/>
                </a:moveTo>
                <a:lnTo>
                  <a:pt x="17780499" y="0"/>
                </a:lnTo>
                <a:lnTo>
                  <a:pt x="17780499" y="7013724"/>
                </a:lnTo>
                <a:lnTo>
                  <a:pt x="0" y="7013724"/>
                </a:lnTo>
                <a:lnTo>
                  <a:pt x="0" y="0"/>
                </a:lnTo>
                <a:close/>
              </a:path>
            </a:pathLst>
          </a:custGeom>
          <a:blipFill rotWithShape="1">
            <a:blip r:embed="rId15">
              <a:alphaModFix/>
            </a:blip>
            <a:stretch>
              <a:fillRect b="0" l="0" r="0" t="0"/>
            </a:stretch>
          </a:blipFill>
          <a:ln>
            <a:noFill/>
          </a:ln>
        </p:spPr>
      </p:sp>
      <p:sp>
        <p:nvSpPr>
          <p:cNvPr id="545" name="Google Shape;545;p16"/>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6">
              <a:alphaModFix/>
            </a:blip>
            <a:stretch>
              <a:fillRect b="0" l="0" r="0" t="0"/>
            </a:stretch>
          </a:blipFill>
          <a:ln>
            <a:noFill/>
          </a:ln>
        </p:spPr>
      </p:sp>
      <p:sp>
        <p:nvSpPr>
          <p:cNvPr id="546" name="Google Shape;546;p16"/>
          <p:cNvSpPr/>
          <p:nvPr/>
        </p:nvSpPr>
        <p:spPr>
          <a:xfrm>
            <a:off x="5715000" y="1681134"/>
            <a:ext cx="6858000" cy="6858000"/>
          </a:xfrm>
          <a:custGeom>
            <a:rect b="b" l="l" r="r" t="t"/>
            <a:pathLst>
              <a:path extrusionOk="0" h="6858000" w="6858000">
                <a:moveTo>
                  <a:pt x="0" y="0"/>
                </a:moveTo>
                <a:lnTo>
                  <a:pt x="6858000" y="0"/>
                </a:lnTo>
                <a:lnTo>
                  <a:pt x="6858000" y="6858000"/>
                </a:lnTo>
                <a:lnTo>
                  <a:pt x="0" y="6858000"/>
                </a:lnTo>
                <a:lnTo>
                  <a:pt x="0" y="0"/>
                </a:lnTo>
                <a:close/>
              </a:path>
            </a:pathLst>
          </a:custGeom>
          <a:blipFill rotWithShape="1">
            <a:blip r:embed="rId17">
              <a:alphaModFix/>
            </a:blip>
            <a:stretch>
              <a:fillRect b="0" l="0" r="0" t="0"/>
            </a:stretch>
          </a:blipFill>
          <a:ln>
            <a:noFill/>
          </a:ln>
        </p:spPr>
      </p:sp>
      <p:sp>
        <p:nvSpPr>
          <p:cNvPr id="547" name="Google Shape;547;p16"/>
          <p:cNvSpPr/>
          <p:nvPr/>
        </p:nvSpPr>
        <p:spPr>
          <a:xfrm>
            <a:off x="464687" y="8531990"/>
            <a:ext cx="17186100" cy="400202"/>
          </a:xfrm>
          <a:custGeom>
            <a:rect b="b" l="l" r="r" t="t"/>
            <a:pathLst>
              <a:path extrusionOk="0" h="400202" w="17186100">
                <a:moveTo>
                  <a:pt x="0" y="0"/>
                </a:moveTo>
                <a:lnTo>
                  <a:pt x="17186100" y="0"/>
                </a:lnTo>
                <a:lnTo>
                  <a:pt x="17186100" y="400203"/>
                </a:lnTo>
                <a:lnTo>
                  <a:pt x="0" y="400203"/>
                </a:lnTo>
                <a:lnTo>
                  <a:pt x="0" y="0"/>
                </a:lnTo>
                <a:close/>
              </a:path>
            </a:pathLst>
          </a:custGeom>
          <a:blipFill rotWithShape="1">
            <a:blip r:embed="rId18">
              <a:alphaModFix/>
            </a:blip>
            <a:stretch>
              <a:fillRect b="0" l="0" r="0" t="0"/>
            </a:stretch>
          </a:blipFill>
          <a:ln>
            <a:noFill/>
          </a:ln>
        </p:spPr>
      </p:sp>
      <p:sp>
        <p:nvSpPr>
          <p:cNvPr id="548" name="Google Shape;548;p16"/>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549" name="Google Shape;549;p16"/>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550" name="Google Shape;550;p16"/>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551" name="Google Shape;551;p16"/>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552" name="Google Shape;552;p16"/>
          <p:cNvSpPr txBox="1"/>
          <p:nvPr/>
        </p:nvSpPr>
        <p:spPr>
          <a:xfrm>
            <a:off x="450580" y="1927108"/>
            <a:ext cx="9402347" cy="1099551"/>
          </a:xfrm>
          <a:prstGeom prst="rect">
            <a:avLst/>
          </a:prstGeom>
          <a:noFill/>
          <a:ln>
            <a:noFill/>
          </a:ln>
        </p:spPr>
        <p:txBody>
          <a:bodyPr anchorCtr="0" anchor="t" bIns="0" lIns="0" spcFirstLastPara="1" rIns="0" wrap="square" tIns="0">
            <a:spAutoFit/>
          </a:bodyPr>
          <a:lstStyle/>
          <a:p>
            <a:pPr indent="0" lvl="0" marL="0" marR="0" rtl="0" algn="l">
              <a:lnSpc>
                <a:spcPct val="108597"/>
              </a:lnSpc>
              <a:spcBef>
                <a:spcPts val="0"/>
              </a:spcBef>
              <a:spcAft>
                <a:spcPts val="0"/>
              </a:spcAft>
              <a:buNone/>
            </a:pPr>
            <a:r>
              <a:rPr b="0" i="0" lang="en-US" sz="4350" u="none" cap="none" strike="noStrike">
                <a:solidFill>
                  <a:srgbClr val="0E3B44"/>
                </a:solidFill>
                <a:latin typeface="Arial"/>
                <a:ea typeface="Arial"/>
                <a:cs typeface="Arial"/>
                <a:sym typeface="Arial"/>
              </a:rPr>
              <a:t>Dimensionen der Energiearmut</a:t>
            </a:r>
            <a:endParaRPr/>
          </a:p>
          <a:p>
            <a:pPr indent="0" lvl="0" marL="0" marR="0" rtl="0" algn="l">
              <a:lnSpc>
                <a:spcPct val="162142"/>
              </a:lnSpc>
              <a:spcBef>
                <a:spcPts val="0"/>
              </a:spcBef>
              <a:spcAft>
                <a:spcPts val="0"/>
              </a:spcAft>
              <a:buNone/>
            </a:pPr>
            <a:r>
              <a:rPr b="0" i="0" lang="en-US" sz="2446" u="none" cap="none" strike="noStrike">
                <a:solidFill>
                  <a:srgbClr val="1ABEFC"/>
                </a:solidFill>
                <a:latin typeface="Arial"/>
                <a:ea typeface="Arial"/>
                <a:cs typeface="Arial"/>
                <a:sym typeface="Arial"/>
              </a:rPr>
              <a:t>AUSWIRKUNGEN AUF DIE GESUNDHEIT IN DER KINDHEIT</a:t>
            </a:r>
            <a:endParaRPr/>
          </a:p>
        </p:txBody>
      </p:sp>
      <p:sp>
        <p:nvSpPr>
          <p:cNvPr id="553" name="Google Shape;553;p16"/>
          <p:cNvSpPr txBox="1"/>
          <p:nvPr/>
        </p:nvSpPr>
        <p:spPr>
          <a:xfrm>
            <a:off x="991724" y="3399802"/>
            <a:ext cx="4940949" cy="988695"/>
          </a:xfrm>
          <a:prstGeom prst="rect">
            <a:avLst/>
          </a:prstGeom>
          <a:noFill/>
          <a:ln>
            <a:noFill/>
          </a:ln>
        </p:spPr>
        <p:txBody>
          <a:bodyPr anchorCtr="0" anchor="t" bIns="0" lIns="0" spcFirstLastPara="1" rIns="0" wrap="square" tIns="0">
            <a:spAutoFit/>
          </a:bodyPr>
          <a:lstStyle/>
          <a:p>
            <a:pPr indent="0" lvl="0" marL="0" marR="0" rtl="0" algn="l">
              <a:lnSpc>
                <a:spcPct val="139962"/>
              </a:lnSpc>
              <a:spcBef>
                <a:spcPts val="0"/>
              </a:spcBef>
              <a:spcAft>
                <a:spcPts val="0"/>
              </a:spcAft>
              <a:buNone/>
            </a:pPr>
            <a:r>
              <a:rPr b="0" i="0" lang="en-US" sz="2700" u="none" cap="none" strike="noStrike">
                <a:solidFill>
                  <a:srgbClr val="0F3947"/>
                </a:solidFill>
                <a:latin typeface="Arial"/>
                <a:ea typeface="Arial"/>
                <a:cs typeface="Arial"/>
                <a:sym typeface="Arial"/>
              </a:rPr>
              <a:t>ENTWICKLUNGSSTÖRUNGEN </a:t>
            </a:r>
            <a:endParaRPr/>
          </a:p>
        </p:txBody>
      </p:sp>
      <p:sp>
        <p:nvSpPr>
          <p:cNvPr id="554" name="Google Shape;554;p16"/>
          <p:cNvSpPr txBox="1"/>
          <p:nvPr/>
        </p:nvSpPr>
        <p:spPr>
          <a:xfrm>
            <a:off x="13159049" y="3456952"/>
            <a:ext cx="3707435" cy="1247775"/>
          </a:xfrm>
          <a:prstGeom prst="rect">
            <a:avLst/>
          </a:prstGeom>
          <a:noFill/>
          <a:ln>
            <a:noFill/>
          </a:ln>
        </p:spPr>
        <p:txBody>
          <a:bodyPr anchorCtr="0" anchor="t" bIns="0" lIns="0" spcFirstLastPara="1" rIns="0" wrap="square" tIns="0">
            <a:spAutoFit/>
          </a:bodyPr>
          <a:lstStyle/>
          <a:p>
            <a:pPr indent="0" lvl="0" marL="0" marR="0" rtl="0" algn="ctr">
              <a:lnSpc>
                <a:spcPct val="119992"/>
              </a:lnSpc>
              <a:spcBef>
                <a:spcPts val="0"/>
              </a:spcBef>
              <a:spcAft>
                <a:spcPts val="0"/>
              </a:spcAft>
              <a:buNone/>
            </a:pPr>
            <a:r>
              <a:rPr b="0" i="0" lang="en-US" sz="2666" u="none" cap="none" strike="noStrike">
                <a:solidFill>
                  <a:srgbClr val="0F3947"/>
                </a:solidFill>
                <a:latin typeface="Arial"/>
                <a:ea typeface="Arial"/>
                <a:cs typeface="Arial"/>
                <a:sym typeface="Arial"/>
              </a:rPr>
              <a:t>ERHÖHTE ABWESENHEIT VON SCHULE</a:t>
            </a:r>
            <a:endParaRPr/>
          </a:p>
        </p:txBody>
      </p:sp>
      <p:sp>
        <p:nvSpPr>
          <p:cNvPr id="555" name="Google Shape;555;p16"/>
          <p:cNvSpPr txBox="1"/>
          <p:nvPr/>
        </p:nvSpPr>
        <p:spPr>
          <a:xfrm>
            <a:off x="16932850" y="9665179"/>
            <a:ext cx="5507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700" u="none" cap="none" strike="noStrike">
                <a:solidFill>
                  <a:srgbClr val="0F3947"/>
                </a:solidFill>
                <a:latin typeface="Arial"/>
                <a:ea typeface="Arial"/>
                <a:cs typeface="Arial"/>
                <a:sym typeface="Arial"/>
              </a:rPr>
              <a:t>16/23</a:t>
            </a:r>
            <a:endParaRPr/>
          </a:p>
        </p:txBody>
      </p:sp>
      <p:sp>
        <p:nvSpPr>
          <p:cNvPr id="556" name="Google Shape;556;p16"/>
          <p:cNvSpPr txBox="1"/>
          <p:nvPr/>
        </p:nvSpPr>
        <p:spPr>
          <a:xfrm>
            <a:off x="1022730" y="5348164"/>
            <a:ext cx="4878938" cy="13049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100" u="none" cap="none" strike="noStrike">
                <a:solidFill>
                  <a:srgbClr val="000000"/>
                </a:solidFill>
                <a:latin typeface="Arial"/>
                <a:ea typeface="Arial"/>
                <a:cs typeface="Arial"/>
                <a:sym typeface="Arial"/>
              </a:rPr>
              <a:t>KINDER IN ENERGIEARMEN HAUSHALTEN KÖNNEN EINE VERZÖGERTE KÖRPERLICHE UND KOGNITIVE ENTWICKLUNG</a:t>
            </a:r>
            <a:endParaRPr/>
          </a:p>
        </p:txBody>
      </p:sp>
      <p:sp>
        <p:nvSpPr>
          <p:cNvPr id="557" name="Google Shape;557;p16"/>
          <p:cNvSpPr txBox="1"/>
          <p:nvPr/>
        </p:nvSpPr>
        <p:spPr>
          <a:xfrm>
            <a:off x="12946666" y="5348164"/>
            <a:ext cx="4132202" cy="1657807"/>
          </a:xfrm>
          <a:prstGeom prst="rect">
            <a:avLst/>
          </a:prstGeom>
          <a:noFill/>
          <a:ln>
            <a:noFill/>
          </a:ln>
        </p:spPr>
        <p:txBody>
          <a:bodyPr anchorCtr="0" anchor="t" bIns="0" lIns="0" spcFirstLastPara="1" rIns="0" wrap="square" tIns="0">
            <a:spAutoFit/>
          </a:bodyPr>
          <a:lstStyle/>
          <a:p>
            <a:pPr indent="0" lvl="0" marL="0" marR="0" rtl="0" algn="ctr">
              <a:lnSpc>
                <a:spcPct val="123380"/>
              </a:lnSpc>
              <a:spcBef>
                <a:spcPts val="0"/>
              </a:spcBef>
              <a:spcAft>
                <a:spcPts val="0"/>
              </a:spcAft>
              <a:buNone/>
            </a:pPr>
            <a:r>
              <a:rPr b="1" i="0" lang="en-US" sz="2100" u="none" cap="none" strike="noStrike">
                <a:solidFill>
                  <a:srgbClr val="0F3947"/>
                </a:solidFill>
                <a:latin typeface="Arial"/>
                <a:ea typeface="Arial"/>
                <a:cs typeface="Arial"/>
                <a:sym typeface="Arial"/>
              </a:rPr>
              <a:t> SCHLECHTER GESUNDHEITSZUSTAND DURCH KALTE HÄUSER KANN ZU HÖHEREN FEHLZEITEN FÜHREN UND AUSBILDUNG</a:t>
            </a:r>
            <a:endParaRPr/>
          </a:p>
        </p:txBody>
      </p:sp>
      <p:sp>
        <p:nvSpPr>
          <p:cNvPr id="558" name="Google Shape;558;p16"/>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559" name="Google Shape;559;p16"/>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17"/>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565" name="Google Shape;565;p17"/>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566" name="Google Shape;566;p17"/>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567" name="Google Shape;567;p17"/>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568" name="Google Shape;568;p17"/>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569" name="Google Shape;569;p17"/>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570" name="Google Shape;570;p17"/>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571" name="Google Shape;571;p17"/>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572" name="Google Shape;572;p17"/>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573" name="Google Shape;573;p17"/>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574" name="Google Shape;574;p17"/>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575" name="Google Shape;575;p17"/>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576" name="Google Shape;576;p17"/>
          <p:cNvSpPr/>
          <p:nvPr/>
        </p:nvSpPr>
        <p:spPr>
          <a:xfrm>
            <a:off x="253736" y="1617631"/>
            <a:ext cx="17780498" cy="7013724"/>
          </a:xfrm>
          <a:custGeom>
            <a:rect b="b" l="l" r="r" t="t"/>
            <a:pathLst>
              <a:path extrusionOk="0" h="7013724" w="17780498">
                <a:moveTo>
                  <a:pt x="0" y="0"/>
                </a:moveTo>
                <a:lnTo>
                  <a:pt x="17780499" y="0"/>
                </a:lnTo>
                <a:lnTo>
                  <a:pt x="17780499" y="7013724"/>
                </a:lnTo>
                <a:lnTo>
                  <a:pt x="0" y="7013724"/>
                </a:lnTo>
                <a:lnTo>
                  <a:pt x="0" y="0"/>
                </a:lnTo>
                <a:close/>
              </a:path>
            </a:pathLst>
          </a:custGeom>
          <a:blipFill rotWithShape="1">
            <a:blip r:embed="rId15">
              <a:alphaModFix/>
            </a:blip>
            <a:stretch>
              <a:fillRect b="0" l="0" r="0" t="0"/>
            </a:stretch>
          </a:blipFill>
          <a:ln>
            <a:noFill/>
          </a:ln>
        </p:spPr>
      </p:sp>
      <p:sp>
        <p:nvSpPr>
          <p:cNvPr id="577" name="Google Shape;577;p17"/>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6">
              <a:alphaModFix/>
            </a:blip>
            <a:stretch>
              <a:fillRect b="0" l="0" r="0" t="0"/>
            </a:stretch>
          </a:blipFill>
          <a:ln>
            <a:noFill/>
          </a:ln>
        </p:spPr>
      </p:sp>
      <p:sp>
        <p:nvSpPr>
          <p:cNvPr id="578" name="Google Shape;578;p17"/>
          <p:cNvSpPr/>
          <p:nvPr/>
        </p:nvSpPr>
        <p:spPr>
          <a:xfrm>
            <a:off x="5715000" y="1681134"/>
            <a:ext cx="6858000" cy="6858000"/>
          </a:xfrm>
          <a:custGeom>
            <a:rect b="b" l="l" r="r" t="t"/>
            <a:pathLst>
              <a:path extrusionOk="0" h="6858000" w="6858000">
                <a:moveTo>
                  <a:pt x="0" y="0"/>
                </a:moveTo>
                <a:lnTo>
                  <a:pt x="6858000" y="0"/>
                </a:lnTo>
                <a:lnTo>
                  <a:pt x="6858000" y="6858000"/>
                </a:lnTo>
                <a:lnTo>
                  <a:pt x="0" y="6858000"/>
                </a:lnTo>
                <a:lnTo>
                  <a:pt x="0" y="0"/>
                </a:lnTo>
                <a:close/>
              </a:path>
            </a:pathLst>
          </a:custGeom>
          <a:blipFill rotWithShape="1">
            <a:blip r:embed="rId17">
              <a:alphaModFix/>
            </a:blip>
            <a:stretch>
              <a:fillRect b="0" l="0" r="0" t="0"/>
            </a:stretch>
          </a:blipFill>
          <a:ln>
            <a:noFill/>
          </a:ln>
        </p:spPr>
      </p:sp>
      <p:sp>
        <p:nvSpPr>
          <p:cNvPr id="579" name="Google Shape;579;p17"/>
          <p:cNvSpPr/>
          <p:nvPr/>
        </p:nvSpPr>
        <p:spPr>
          <a:xfrm>
            <a:off x="464687" y="8531990"/>
            <a:ext cx="17186100" cy="400202"/>
          </a:xfrm>
          <a:custGeom>
            <a:rect b="b" l="l" r="r" t="t"/>
            <a:pathLst>
              <a:path extrusionOk="0" h="400202" w="17186100">
                <a:moveTo>
                  <a:pt x="0" y="0"/>
                </a:moveTo>
                <a:lnTo>
                  <a:pt x="17186100" y="0"/>
                </a:lnTo>
                <a:lnTo>
                  <a:pt x="17186100" y="400203"/>
                </a:lnTo>
                <a:lnTo>
                  <a:pt x="0" y="400203"/>
                </a:lnTo>
                <a:lnTo>
                  <a:pt x="0" y="0"/>
                </a:lnTo>
                <a:close/>
              </a:path>
            </a:pathLst>
          </a:custGeom>
          <a:blipFill rotWithShape="1">
            <a:blip r:embed="rId18">
              <a:alphaModFix/>
            </a:blip>
            <a:stretch>
              <a:fillRect b="0" l="0" r="0" t="0"/>
            </a:stretch>
          </a:blipFill>
          <a:ln>
            <a:noFill/>
          </a:ln>
        </p:spPr>
      </p:sp>
      <p:sp>
        <p:nvSpPr>
          <p:cNvPr id="580" name="Google Shape;580;p17"/>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581" name="Google Shape;581;p17"/>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582" name="Google Shape;582;p17"/>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583" name="Google Shape;583;p17"/>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584" name="Google Shape;584;p17"/>
          <p:cNvSpPr txBox="1"/>
          <p:nvPr/>
        </p:nvSpPr>
        <p:spPr>
          <a:xfrm>
            <a:off x="450580" y="1922116"/>
            <a:ext cx="9763801" cy="1099551"/>
          </a:xfrm>
          <a:prstGeom prst="rect">
            <a:avLst/>
          </a:prstGeom>
          <a:noFill/>
          <a:ln>
            <a:noFill/>
          </a:ln>
        </p:spPr>
        <p:txBody>
          <a:bodyPr anchorCtr="0" anchor="t" bIns="0" lIns="0" spcFirstLastPara="1" rIns="0" wrap="square" tIns="0">
            <a:spAutoFit/>
          </a:bodyPr>
          <a:lstStyle/>
          <a:p>
            <a:pPr indent="0" lvl="0" marL="0" marR="0" rtl="0" algn="l">
              <a:lnSpc>
                <a:spcPct val="108597"/>
              </a:lnSpc>
              <a:spcBef>
                <a:spcPts val="0"/>
              </a:spcBef>
              <a:spcAft>
                <a:spcPts val="0"/>
              </a:spcAft>
              <a:buNone/>
            </a:pPr>
            <a:r>
              <a:rPr b="0" i="0" lang="en-US" sz="4350" u="none" cap="none" strike="noStrike">
                <a:solidFill>
                  <a:srgbClr val="0E3B44"/>
                </a:solidFill>
                <a:latin typeface="Arial"/>
                <a:ea typeface="Arial"/>
                <a:cs typeface="Arial"/>
                <a:sym typeface="Arial"/>
              </a:rPr>
              <a:t>Dimensionen der Energiearmut</a:t>
            </a:r>
            <a:endParaRPr/>
          </a:p>
          <a:p>
            <a:pPr indent="0" lvl="0" marL="0" marR="0" rtl="0" algn="l">
              <a:lnSpc>
                <a:spcPct val="162142"/>
              </a:lnSpc>
              <a:spcBef>
                <a:spcPts val="0"/>
              </a:spcBef>
              <a:spcAft>
                <a:spcPts val="0"/>
              </a:spcAft>
              <a:buNone/>
            </a:pPr>
            <a:r>
              <a:rPr b="0" i="0" lang="en-US" sz="2446" u="none" cap="none" strike="noStrike">
                <a:solidFill>
                  <a:srgbClr val="1ABEFC"/>
                </a:solidFill>
                <a:latin typeface="Arial"/>
                <a:ea typeface="Arial"/>
                <a:cs typeface="Arial"/>
                <a:sym typeface="Arial"/>
              </a:rPr>
              <a:t>AUSWIRKUNGEN AUF DIE GESUNDHEIT ÄLTERER MENSCHEN</a:t>
            </a:r>
            <a:endParaRPr/>
          </a:p>
        </p:txBody>
      </p:sp>
      <p:sp>
        <p:nvSpPr>
          <p:cNvPr id="585" name="Google Shape;585;p17"/>
          <p:cNvSpPr txBox="1"/>
          <p:nvPr/>
        </p:nvSpPr>
        <p:spPr>
          <a:xfrm>
            <a:off x="1673385" y="3458075"/>
            <a:ext cx="3546548" cy="98857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04" u="none" cap="none" strike="noStrike">
                <a:solidFill>
                  <a:srgbClr val="0F3947"/>
                </a:solidFill>
                <a:latin typeface="Arial"/>
                <a:ea typeface="Arial"/>
                <a:cs typeface="Arial"/>
                <a:sym typeface="Arial"/>
              </a:rPr>
              <a:t>EINGESCHRÄNKTE MOBILITÄT </a:t>
            </a:r>
            <a:endParaRPr/>
          </a:p>
        </p:txBody>
      </p:sp>
      <p:sp>
        <p:nvSpPr>
          <p:cNvPr id="586" name="Google Shape;586;p17"/>
          <p:cNvSpPr txBox="1"/>
          <p:nvPr/>
        </p:nvSpPr>
        <p:spPr>
          <a:xfrm>
            <a:off x="12923715" y="3696140"/>
            <a:ext cx="4186257" cy="512445"/>
          </a:xfrm>
          <a:prstGeom prst="rect">
            <a:avLst/>
          </a:prstGeom>
          <a:noFill/>
          <a:ln>
            <a:noFill/>
          </a:ln>
        </p:spPr>
        <p:txBody>
          <a:bodyPr anchorCtr="0" anchor="t" bIns="0" lIns="0" spcFirstLastPara="1" rIns="0" wrap="square" tIns="0">
            <a:spAutoFit/>
          </a:bodyPr>
          <a:lstStyle/>
          <a:p>
            <a:pPr indent="0" lvl="0" marL="0" marR="0" rtl="0" algn="ctr">
              <a:lnSpc>
                <a:spcPct val="139962"/>
              </a:lnSpc>
              <a:spcBef>
                <a:spcPts val="0"/>
              </a:spcBef>
              <a:spcAft>
                <a:spcPts val="0"/>
              </a:spcAft>
              <a:buNone/>
            </a:pPr>
            <a:r>
              <a:rPr b="0" i="0" lang="en-US" sz="2700" u="none" cap="none" strike="noStrike">
                <a:solidFill>
                  <a:srgbClr val="0F3947"/>
                </a:solidFill>
                <a:latin typeface="Arial"/>
                <a:ea typeface="Arial"/>
                <a:cs typeface="Arial"/>
                <a:sym typeface="Arial"/>
              </a:rPr>
              <a:t>KOGNITIVE STÖRUNGEN</a:t>
            </a:r>
            <a:endParaRPr/>
          </a:p>
        </p:txBody>
      </p:sp>
      <p:sp>
        <p:nvSpPr>
          <p:cNvPr id="587" name="Google Shape;587;p17"/>
          <p:cNvSpPr txBox="1"/>
          <p:nvPr/>
        </p:nvSpPr>
        <p:spPr>
          <a:xfrm>
            <a:off x="16932850" y="9665179"/>
            <a:ext cx="5507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700" u="none" cap="none" strike="noStrike">
                <a:solidFill>
                  <a:srgbClr val="0F3947"/>
                </a:solidFill>
                <a:latin typeface="Arial"/>
                <a:ea typeface="Arial"/>
                <a:cs typeface="Arial"/>
                <a:sym typeface="Arial"/>
              </a:rPr>
              <a:t>17/23</a:t>
            </a:r>
            <a:endParaRPr/>
          </a:p>
        </p:txBody>
      </p:sp>
      <p:sp>
        <p:nvSpPr>
          <p:cNvPr id="588" name="Google Shape;588;p17"/>
          <p:cNvSpPr txBox="1"/>
          <p:nvPr/>
        </p:nvSpPr>
        <p:spPr>
          <a:xfrm>
            <a:off x="1260319" y="5100554"/>
            <a:ext cx="4372680" cy="13049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100" u="none" cap="none" strike="noStrike">
                <a:solidFill>
                  <a:srgbClr val="000000"/>
                </a:solidFill>
                <a:latin typeface="Arial"/>
                <a:ea typeface="Arial"/>
                <a:cs typeface="Arial"/>
                <a:sym typeface="Arial"/>
              </a:rPr>
              <a:t>KÄLTE KÖNNEN ARTHRITIS UND ANDERE BEDINGUNGEN VERSCHLIMMEN, DIE DIE MOBILITÄT</a:t>
            </a:r>
            <a:endParaRPr/>
          </a:p>
        </p:txBody>
      </p:sp>
      <p:sp>
        <p:nvSpPr>
          <p:cNvPr id="589" name="Google Shape;589;p17"/>
          <p:cNvSpPr txBox="1"/>
          <p:nvPr/>
        </p:nvSpPr>
        <p:spPr>
          <a:xfrm>
            <a:off x="13120083" y="5062509"/>
            <a:ext cx="3793522" cy="1660741"/>
          </a:xfrm>
          <a:prstGeom prst="rect">
            <a:avLst/>
          </a:prstGeom>
          <a:noFill/>
          <a:ln>
            <a:noFill/>
          </a:ln>
        </p:spPr>
        <p:txBody>
          <a:bodyPr anchorCtr="0" anchor="t" bIns="0" lIns="0" spcFirstLastPara="1" rIns="0" wrap="square" tIns="0">
            <a:spAutoFit/>
          </a:bodyPr>
          <a:lstStyle/>
          <a:p>
            <a:pPr indent="0" lvl="0" marL="0" marR="0" rtl="0" algn="ctr">
              <a:lnSpc>
                <a:spcPct val="122285"/>
              </a:lnSpc>
              <a:spcBef>
                <a:spcPts val="0"/>
              </a:spcBef>
              <a:spcAft>
                <a:spcPts val="0"/>
              </a:spcAft>
              <a:buNone/>
            </a:pPr>
            <a:r>
              <a:rPr b="1" i="0" lang="en-US" sz="2100" u="none" cap="none" strike="noStrike">
                <a:solidFill>
                  <a:srgbClr val="000000"/>
                </a:solidFill>
                <a:latin typeface="Arial"/>
                <a:ea typeface="Arial"/>
                <a:cs typeface="Arial"/>
                <a:sym typeface="Arial"/>
              </a:rPr>
              <a:t> KÄLTEBEDINGTER STRESS KANN BEI ÄLTEREN MENSCHEN ZU KOGNITIVEN STÖRUNGEN FÜHREN ODER DIESE VERSCHLIMMERN </a:t>
            </a:r>
            <a:endParaRPr/>
          </a:p>
        </p:txBody>
      </p:sp>
      <p:sp>
        <p:nvSpPr>
          <p:cNvPr id="590" name="Google Shape;590;p17"/>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591" name="Google Shape;591;p17"/>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18"/>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597" name="Google Shape;597;p18"/>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598" name="Google Shape;598;p18"/>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599" name="Google Shape;599;p18"/>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600" name="Google Shape;600;p18"/>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601" name="Google Shape;601;p18"/>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602" name="Google Shape;602;p18"/>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603" name="Google Shape;603;p18"/>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604" name="Google Shape;604;p18"/>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605" name="Google Shape;605;p18"/>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606" name="Google Shape;606;p18"/>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607" name="Google Shape;607;p18"/>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608" name="Google Shape;608;p18"/>
          <p:cNvSpPr/>
          <p:nvPr/>
        </p:nvSpPr>
        <p:spPr>
          <a:xfrm>
            <a:off x="253736" y="1617631"/>
            <a:ext cx="17780498" cy="7013724"/>
          </a:xfrm>
          <a:custGeom>
            <a:rect b="b" l="l" r="r" t="t"/>
            <a:pathLst>
              <a:path extrusionOk="0" h="7013724" w="17780498">
                <a:moveTo>
                  <a:pt x="0" y="0"/>
                </a:moveTo>
                <a:lnTo>
                  <a:pt x="17780499" y="0"/>
                </a:lnTo>
                <a:lnTo>
                  <a:pt x="17780499" y="7013724"/>
                </a:lnTo>
                <a:lnTo>
                  <a:pt x="0" y="7013724"/>
                </a:lnTo>
                <a:lnTo>
                  <a:pt x="0" y="0"/>
                </a:lnTo>
                <a:close/>
              </a:path>
            </a:pathLst>
          </a:custGeom>
          <a:blipFill rotWithShape="1">
            <a:blip r:embed="rId15">
              <a:alphaModFix/>
            </a:blip>
            <a:stretch>
              <a:fillRect b="0" l="0" r="0" t="0"/>
            </a:stretch>
          </a:blipFill>
          <a:ln>
            <a:noFill/>
          </a:ln>
        </p:spPr>
      </p:sp>
      <p:sp>
        <p:nvSpPr>
          <p:cNvPr id="609" name="Google Shape;609;p18"/>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6">
              <a:alphaModFix/>
            </a:blip>
            <a:stretch>
              <a:fillRect b="0" l="0" r="0" t="0"/>
            </a:stretch>
          </a:blipFill>
          <a:ln>
            <a:noFill/>
          </a:ln>
        </p:spPr>
      </p:sp>
      <p:sp>
        <p:nvSpPr>
          <p:cNvPr id="610" name="Google Shape;610;p18"/>
          <p:cNvSpPr/>
          <p:nvPr/>
        </p:nvSpPr>
        <p:spPr>
          <a:xfrm>
            <a:off x="5715000" y="1681134"/>
            <a:ext cx="6858000" cy="6858000"/>
          </a:xfrm>
          <a:custGeom>
            <a:rect b="b" l="l" r="r" t="t"/>
            <a:pathLst>
              <a:path extrusionOk="0" h="6858000" w="6858000">
                <a:moveTo>
                  <a:pt x="0" y="0"/>
                </a:moveTo>
                <a:lnTo>
                  <a:pt x="6858000" y="0"/>
                </a:lnTo>
                <a:lnTo>
                  <a:pt x="6858000" y="6858000"/>
                </a:lnTo>
                <a:lnTo>
                  <a:pt x="0" y="6858000"/>
                </a:lnTo>
                <a:lnTo>
                  <a:pt x="0" y="0"/>
                </a:lnTo>
                <a:close/>
              </a:path>
            </a:pathLst>
          </a:custGeom>
          <a:blipFill rotWithShape="1">
            <a:blip r:embed="rId17">
              <a:alphaModFix/>
            </a:blip>
            <a:stretch>
              <a:fillRect b="0" l="0" r="0" t="0"/>
            </a:stretch>
          </a:blipFill>
          <a:ln>
            <a:noFill/>
          </a:ln>
        </p:spPr>
      </p:sp>
      <p:sp>
        <p:nvSpPr>
          <p:cNvPr id="611" name="Google Shape;611;p18"/>
          <p:cNvSpPr/>
          <p:nvPr/>
        </p:nvSpPr>
        <p:spPr>
          <a:xfrm>
            <a:off x="464687" y="8531990"/>
            <a:ext cx="17186100" cy="400202"/>
          </a:xfrm>
          <a:custGeom>
            <a:rect b="b" l="l" r="r" t="t"/>
            <a:pathLst>
              <a:path extrusionOk="0" h="400202" w="17186100">
                <a:moveTo>
                  <a:pt x="0" y="0"/>
                </a:moveTo>
                <a:lnTo>
                  <a:pt x="17186100" y="0"/>
                </a:lnTo>
                <a:lnTo>
                  <a:pt x="17186100" y="400203"/>
                </a:lnTo>
                <a:lnTo>
                  <a:pt x="0" y="400203"/>
                </a:lnTo>
                <a:lnTo>
                  <a:pt x="0" y="0"/>
                </a:lnTo>
                <a:close/>
              </a:path>
            </a:pathLst>
          </a:custGeom>
          <a:blipFill rotWithShape="1">
            <a:blip r:embed="rId18">
              <a:alphaModFix/>
            </a:blip>
            <a:stretch>
              <a:fillRect b="0" l="0" r="0" t="0"/>
            </a:stretch>
          </a:blipFill>
          <a:ln>
            <a:noFill/>
          </a:ln>
        </p:spPr>
      </p:sp>
      <p:sp>
        <p:nvSpPr>
          <p:cNvPr id="612" name="Google Shape;612;p18"/>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613" name="Google Shape;613;p18"/>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614" name="Google Shape;614;p18"/>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615" name="Google Shape;615;p18"/>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616" name="Google Shape;616;p18"/>
          <p:cNvSpPr txBox="1"/>
          <p:nvPr/>
        </p:nvSpPr>
        <p:spPr>
          <a:xfrm>
            <a:off x="450580" y="1923593"/>
            <a:ext cx="7667939" cy="1155602"/>
          </a:xfrm>
          <a:prstGeom prst="rect">
            <a:avLst/>
          </a:prstGeom>
          <a:noFill/>
          <a:ln>
            <a:noFill/>
          </a:ln>
        </p:spPr>
        <p:txBody>
          <a:bodyPr anchorCtr="0" anchor="t" bIns="0" lIns="0" spcFirstLastPara="1" rIns="0" wrap="square" tIns="0">
            <a:spAutoFit/>
          </a:bodyPr>
          <a:lstStyle/>
          <a:p>
            <a:pPr indent="0" lvl="0" marL="0" marR="0" rtl="0" algn="l">
              <a:lnSpc>
                <a:spcPct val="108583"/>
              </a:lnSpc>
              <a:spcBef>
                <a:spcPts val="0"/>
              </a:spcBef>
              <a:spcAft>
                <a:spcPts val="0"/>
              </a:spcAft>
              <a:buNone/>
            </a:pPr>
            <a:r>
              <a:rPr b="0" i="0" lang="en-US" sz="4800" u="none" cap="none" strike="noStrike">
                <a:solidFill>
                  <a:srgbClr val="0E3B44"/>
                </a:solidFill>
                <a:latin typeface="Arial"/>
                <a:ea typeface="Arial"/>
                <a:cs typeface="Arial"/>
                <a:sym typeface="Arial"/>
              </a:rPr>
              <a:t>Energy Poverty Dimensions</a:t>
            </a:r>
            <a:endParaRPr/>
          </a:p>
          <a:p>
            <a:pPr indent="0" lvl="0" marL="0" marR="0" rtl="0" algn="l">
              <a:lnSpc>
                <a:spcPct val="162074"/>
              </a:lnSpc>
              <a:spcBef>
                <a:spcPts val="0"/>
              </a:spcBef>
              <a:spcAft>
                <a:spcPts val="0"/>
              </a:spcAft>
              <a:buNone/>
            </a:pPr>
            <a:r>
              <a:rPr b="0" i="0" lang="en-US" sz="2700" u="none" cap="none" strike="noStrike">
                <a:solidFill>
                  <a:srgbClr val="1ABEFC"/>
                </a:solidFill>
                <a:latin typeface="Arial"/>
                <a:ea typeface="Arial"/>
                <a:cs typeface="Arial"/>
                <a:sym typeface="Arial"/>
              </a:rPr>
              <a:t>OVERALL COMMUNITY HEALTH IMPACTS</a:t>
            </a:r>
            <a:endParaRPr/>
          </a:p>
        </p:txBody>
      </p:sp>
      <p:sp>
        <p:nvSpPr>
          <p:cNvPr id="617" name="Google Shape;617;p18"/>
          <p:cNvSpPr txBox="1"/>
          <p:nvPr/>
        </p:nvSpPr>
        <p:spPr>
          <a:xfrm>
            <a:off x="1125903" y="3692709"/>
            <a:ext cx="2640320" cy="128449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INCREASED PRESSURE ON HEALTHCARE </a:t>
            </a:r>
            <a:endParaRPr/>
          </a:p>
        </p:txBody>
      </p:sp>
      <p:sp>
        <p:nvSpPr>
          <p:cNvPr id="618" name="Google Shape;618;p18"/>
          <p:cNvSpPr txBox="1"/>
          <p:nvPr/>
        </p:nvSpPr>
        <p:spPr>
          <a:xfrm>
            <a:off x="1509989" y="4927159"/>
            <a:ext cx="1760334" cy="46153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SERVICES</a:t>
            </a:r>
            <a:endParaRPr/>
          </a:p>
        </p:txBody>
      </p:sp>
      <p:sp>
        <p:nvSpPr>
          <p:cNvPr id="619" name="Google Shape;619;p18"/>
          <p:cNvSpPr txBox="1"/>
          <p:nvPr/>
        </p:nvSpPr>
        <p:spPr>
          <a:xfrm>
            <a:off x="4845310" y="3692719"/>
            <a:ext cx="2413683" cy="87301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POOR NUTRITIONAL </a:t>
            </a:r>
            <a:endParaRPr/>
          </a:p>
        </p:txBody>
      </p:sp>
      <p:sp>
        <p:nvSpPr>
          <p:cNvPr id="620" name="Google Shape;620;p18"/>
          <p:cNvSpPr txBox="1"/>
          <p:nvPr/>
        </p:nvSpPr>
        <p:spPr>
          <a:xfrm>
            <a:off x="4997758" y="4515679"/>
            <a:ext cx="2019157" cy="46153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OUTCOMES</a:t>
            </a:r>
            <a:endParaRPr/>
          </a:p>
        </p:txBody>
      </p:sp>
      <p:sp>
        <p:nvSpPr>
          <p:cNvPr id="621" name="Google Shape;621;p18"/>
          <p:cNvSpPr txBox="1"/>
          <p:nvPr/>
        </p:nvSpPr>
        <p:spPr>
          <a:xfrm>
            <a:off x="11112484" y="3692719"/>
            <a:ext cx="2503922" cy="128449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WORSENED HEALTH INEQUALITIES </a:t>
            </a:r>
            <a:endParaRPr/>
          </a:p>
        </p:txBody>
      </p:sp>
      <p:sp>
        <p:nvSpPr>
          <p:cNvPr id="622" name="Google Shape;622;p18"/>
          <p:cNvSpPr txBox="1"/>
          <p:nvPr/>
        </p:nvSpPr>
        <p:spPr>
          <a:xfrm>
            <a:off x="14913912" y="3692719"/>
            <a:ext cx="2135619" cy="1284494"/>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INCREASED DOMESTIC ACCIDENTS </a:t>
            </a:r>
            <a:endParaRPr/>
          </a:p>
        </p:txBody>
      </p:sp>
      <p:sp>
        <p:nvSpPr>
          <p:cNvPr id="623" name="Google Shape;623;p18"/>
          <p:cNvSpPr txBox="1"/>
          <p:nvPr/>
        </p:nvSpPr>
        <p:spPr>
          <a:xfrm>
            <a:off x="16932850" y="9665179"/>
            <a:ext cx="550764"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0" lang="en-US" sz="1700" u="none" cap="none" strike="noStrike">
                <a:solidFill>
                  <a:srgbClr val="0F3947"/>
                </a:solidFill>
                <a:latin typeface="Arial"/>
                <a:ea typeface="Arial"/>
                <a:cs typeface="Arial"/>
                <a:sym typeface="Arial"/>
              </a:rPr>
              <a:t>18/23</a:t>
            </a:r>
            <a:endParaRPr/>
          </a:p>
        </p:txBody>
      </p:sp>
      <p:sp>
        <p:nvSpPr>
          <p:cNvPr id="624" name="Google Shape;624;p18"/>
          <p:cNvSpPr txBox="1"/>
          <p:nvPr/>
        </p:nvSpPr>
        <p:spPr>
          <a:xfrm>
            <a:off x="1106357" y="5759634"/>
            <a:ext cx="2658647" cy="2059676"/>
          </a:xfrm>
          <a:prstGeom prst="rect">
            <a:avLst/>
          </a:prstGeom>
          <a:noFill/>
          <a:ln>
            <a:noFill/>
          </a:ln>
        </p:spPr>
        <p:txBody>
          <a:bodyPr anchorCtr="0" anchor="t" bIns="0" lIns="0" spcFirstLastPara="1" rIns="0" wrap="square" tIns="0">
            <a:spAutoFit/>
          </a:bodyPr>
          <a:lstStyle/>
          <a:p>
            <a:pPr indent="0" lvl="0" marL="0" marR="0" rtl="0" algn="ctr">
              <a:lnSpc>
                <a:spcPct val="121000"/>
              </a:lnSpc>
              <a:spcBef>
                <a:spcPts val="0"/>
              </a:spcBef>
              <a:spcAft>
                <a:spcPts val="0"/>
              </a:spcAft>
              <a:buNone/>
            </a:pPr>
            <a:r>
              <a:rPr b="0" i="0" lang="en-US" sz="2100" u="none" cap="none" strike="noStrike">
                <a:solidFill>
                  <a:srgbClr val="0F3947"/>
                </a:solidFill>
                <a:latin typeface="Arial"/>
                <a:ea typeface="Arial"/>
                <a:cs typeface="Arial"/>
                <a:sym typeface="Arial"/>
              </a:rPr>
              <a:t> </a:t>
            </a:r>
            <a:r>
              <a:rPr b="1" i="0" lang="en-US" sz="2100" u="none" cap="none" strike="noStrike">
                <a:solidFill>
                  <a:srgbClr val="000000"/>
                </a:solidFill>
                <a:latin typeface="Arial"/>
                <a:ea typeface="Arial"/>
                <a:cs typeface="Arial"/>
                <a:sym typeface="Arial"/>
              </a:rPr>
              <a:t>HIGHER RATES OF ILLNESS RELATED TO ENERGY POVERTY CAN STRAIN HEALTHCARE </a:t>
            </a:r>
            <a:endParaRPr/>
          </a:p>
        </p:txBody>
      </p:sp>
      <p:sp>
        <p:nvSpPr>
          <p:cNvPr id="625" name="Google Shape;625;p18"/>
          <p:cNvSpPr txBox="1"/>
          <p:nvPr/>
        </p:nvSpPr>
        <p:spPr>
          <a:xfrm>
            <a:off x="1736684" y="7774838"/>
            <a:ext cx="1298419" cy="362141"/>
          </a:xfrm>
          <a:prstGeom prst="rect">
            <a:avLst/>
          </a:prstGeom>
          <a:noFill/>
          <a:ln>
            <a:noFill/>
          </a:ln>
        </p:spPr>
        <p:txBody>
          <a:bodyPr anchorCtr="0" anchor="t" bIns="0" lIns="0" spcFirstLastPara="1" rIns="0" wrap="square" tIns="0">
            <a:spAutoFit/>
          </a:bodyPr>
          <a:lstStyle/>
          <a:p>
            <a:pPr indent="0" lvl="0" marL="0" marR="0" rtl="0" algn="l">
              <a:lnSpc>
                <a:spcPct val="121000"/>
              </a:lnSpc>
              <a:spcBef>
                <a:spcPts val="0"/>
              </a:spcBef>
              <a:spcAft>
                <a:spcPts val="0"/>
              </a:spcAft>
              <a:buNone/>
            </a:pPr>
            <a:r>
              <a:rPr b="1" i="0" lang="en-US" sz="2100" u="none" cap="none" strike="noStrike">
                <a:solidFill>
                  <a:srgbClr val="000000"/>
                </a:solidFill>
                <a:latin typeface="Arial"/>
                <a:ea typeface="Arial"/>
                <a:cs typeface="Arial"/>
                <a:sym typeface="Arial"/>
              </a:rPr>
              <a:t>SYSTEMS</a:t>
            </a:r>
            <a:endParaRPr/>
          </a:p>
        </p:txBody>
      </p:sp>
      <p:sp>
        <p:nvSpPr>
          <p:cNvPr id="626" name="Google Shape;626;p18"/>
          <p:cNvSpPr txBox="1"/>
          <p:nvPr/>
        </p:nvSpPr>
        <p:spPr>
          <a:xfrm>
            <a:off x="4595679" y="5759644"/>
            <a:ext cx="2914031" cy="2059676"/>
          </a:xfrm>
          <a:prstGeom prst="rect">
            <a:avLst/>
          </a:prstGeom>
          <a:noFill/>
          <a:ln>
            <a:noFill/>
          </a:ln>
        </p:spPr>
        <p:txBody>
          <a:bodyPr anchorCtr="0" anchor="t" bIns="0" lIns="0" spcFirstLastPara="1" rIns="0" wrap="square" tIns="0">
            <a:spAutoFit/>
          </a:bodyPr>
          <a:lstStyle/>
          <a:p>
            <a:pPr indent="0" lvl="0" marL="0" marR="0" rtl="0" algn="ctr">
              <a:lnSpc>
                <a:spcPct val="122285"/>
              </a:lnSpc>
              <a:spcBef>
                <a:spcPts val="0"/>
              </a:spcBef>
              <a:spcAft>
                <a:spcPts val="0"/>
              </a:spcAft>
              <a:buNone/>
            </a:pPr>
            <a:r>
              <a:rPr b="0" i="0" lang="en-US" sz="2100" u="none" cap="none" strike="noStrike">
                <a:solidFill>
                  <a:srgbClr val="0F3947"/>
                </a:solidFill>
                <a:latin typeface="Arial"/>
                <a:ea typeface="Arial"/>
                <a:cs typeface="Arial"/>
                <a:sym typeface="Arial"/>
              </a:rPr>
              <a:t> </a:t>
            </a:r>
            <a:r>
              <a:rPr b="1" i="0" lang="en-US" sz="2100" u="none" cap="none" strike="noStrike">
                <a:solidFill>
                  <a:srgbClr val="000000"/>
                </a:solidFill>
                <a:latin typeface="Arial"/>
                <a:ea typeface="Arial"/>
                <a:cs typeface="Arial"/>
                <a:sym typeface="Arial"/>
              </a:rPr>
              <a:t>HIGH ENERGY COSTS CAN FORCE HOUSEHOLDS TO CUT BACK ON FOOD, LEADING TO MALNUTRITION </a:t>
            </a:r>
            <a:endParaRPr/>
          </a:p>
        </p:txBody>
      </p:sp>
      <p:sp>
        <p:nvSpPr>
          <p:cNvPr id="627" name="Google Shape;627;p18"/>
          <p:cNvSpPr txBox="1"/>
          <p:nvPr/>
        </p:nvSpPr>
        <p:spPr>
          <a:xfrm>
            <a:off x="11103569" y="5763168"/>
            <a:ext cx="2500808" cy="2282381"/>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100" u="none" cap="none" strike="noStrike">
                <a:solidFill>
                  <a:srgbClr val="000000"/>
                </a:solidFill>
                <a:latin typeface="Arial"/>
                <a:ea typeface="Arial"/>
                <a:cs typeface="Arial"/>
                <a:sym typeface="Arial"/>
              </a:rPr>
              <a:t>ENERGY POVERTY EXACERBATES EXISTING HEALTH INEQUALITIES ACROSS DIFFERENT </a:t>
            </a:r>
            <a:endParaRPr/>
          </a:p>
        </p:txBody>
      </p:sp>
      <p:sp>
        <p:nvSpPr>
          <p:cNvPr id="628" name="Google Shape;628;p18"/>
          <p:cNvSpPr txBox="1"/>
          <p:nvPr/>
        </p:nvSpPr>
        <p:spPr>
          <a:xfrm>
            <a:off x="11177540" y="8003448"/>
            <a:ext cx="2275018" cy="36214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100" u="none" cap="none" strike="noStrike">
                <a:solidFill>
                  <a:srgbClr val="000000"/>
                </a:solidFill>
                <a:latin typeface="Arial"/>
                <a:ea typeface="Arial"/>
                <a:cs typeface="Arial"/>
                <a:sym typeface="Arial"/>
              </a:rPr>
              <a:t>SOCIAL GROUPS</a:t>
            </a:r>
            <a:endParaRPr/>
          </a:p>
        </p:txBody>
      </p:sp>
      <p:sp>
        <p:nvSpPr>
          <p:cNvPr id="629" name="Google Shape;629;p18"/>
          <p:cNvSpPr txBox="1"/>
          <p:nvPr/>
        </p:nvSpPr>
        <p:spPr>
          <a:xfrm>
            <a:off x="14736213" y="5763168"/>
            <a:ext cx="2476052" cy="2282381"/>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100" u="none" cap="none" strike="noStrike">
                <a:solidFill>
                  <a:srgbClr val="000000"/>
                </a:solidFill>
                <a:latin typeface="Arial"/>
                <a:ea typeface="Arial"/>
                <a:cs typeface="Arial"/>
                <a:sym typeface="Arial"/>
              </a:rPr>
              <a:t>USE OF UNSAFE HEATING METHODS (LIKE OPEN FIRES) CAN LEAD TO BURNS AND OTHER ACCIDENTS</a:t>
            </a:r>
            <a:endParaRPr/>
          </a:p>
        </p:txBody>
      </p:sp>
      <p:sp>
        <p:nvSpPr>
          <p:cNvPr id="630" name="Google Shape;630;p18"/>
          <p:cNvSpPr txBox="1"/>
          <p:nvPr/>
        </p:nvSpPr>
        <p:spPr>
          <a:xfrm>
            <a:off x="9852927" y="8572529"/>
            <a:ext cx="1198864"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1" lang="en-US" sz="1700" u="none" cap="none" strike="noStrike">
                <a:solidFill>
                  <a:srgbClr val="0F3947"/>
                </a:solidFill>
                <a:latin typeface="Arial"/>
                <a:ea typeface="Arial"/>
                <a:cs typeface="Arial"/>
                <a:sym typeface="Arial"/>
              </a:rPr>
              <a:t>Reference: </a:t>
            </a:r>
            <a:endParaRPr/>
          </a:p>
        </p:txBody>
      </p:sp>
      <p:sp>
        <p:nvSpPr>
          <p:cNvPr id="631" name="Google Shape;631;p18"/>
          <p:cNvSpPr txBox="1"/>
          <p:nvPr/>
        </p:nvSpPr>
        <p:spPr>
          <a:xfrm>
            <a:off x="11028350" y="8561308"/>
            <a:ext cx="6617332" cy="321288"/>
          </a:xfrm>
          <a:prstGeom prst="rect">
            <a:avLst/>
          </a:prstGeom>
          <a:noFill/>
          <a:ln>
            <a:noFill/>
          </a:ln>
        </p:spPr>
        <p:txBody>
          <a:bodyPr anchorCtr="0" anchor="t" bIns="0" lIns="0" spcFirstLastPara="1" rIns="0" wrap="square" tIns="0">
            <a:spAutoFit/>
          </a:bodyPr>
          <a:lstStyle/>
          <a:p>
            <a:pPr indent="0" lvl="0" marL="0" marR="0" rtl="0" algn="l">
              <a:lnSpc>
                <a:spcPct val="139941"/>
              </a:lnSpc>
              <a:spcBef>
                <a:spcPts val="0"/>
              </a:spcBef>
              <a:spcAft>
                <a:spcPts val="0"/>
              </a:spcAft>
              <a:buNone/>
            </a:pPr>
            <a:r>
              <a:rPr b="1" i="1" lang="en-US" sz="1700" u="none" cap="none" strike="noStrike">
                <a:solidFill>
                  <a:srgbClr val="0F3947"/>
                </a:solidFill>
                <a:latin typeface="Arial"/>
                <a:ea typeface="Arial"/>
                <a:cs typeface="Arial"/>
                <a:sym typeface="Arial"/>
              </a:rPr>
              <a:t>INZEB.ORG - Causes and Consequences of Energy Poverty (2024)</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19"/>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637" name="Google Shape;637;p19"/>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638" name="Google Shape;638;p19"/>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639" name="Google Shape;639;p19"/>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640" name="Google Shape;640;p19"/>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641" name="Google Shape;641;p19"/>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642" name="Google Shape;642;p19"/>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643" name="Google Shape;643;p19"/>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644" name="Google Shape;644;p19"/>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645" name="Google Shape;645;p19"/>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646" name="Google Shape;646;p19"/>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647" name="Google Shape;647;p19"/>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648" name="Google Shape;648;p19"/>
          <p:cNvSpPr/>
          <p:nvPr/>
        </p:nvSpPr>
        <p:spPr>
          <a:xfrm>
            <a:off x="253736" y="1617631"/>
            <a:ext cx="17780498" cy="7013724"/>
          </a:xfrm>
          <a:custGeom>
            <a:rect b="b" l="l" r="r" t="t"/>
            <a:pathLst>
              <a:path extrusionOk="0" h="7013724" w="17780498">
                <a:moveTo>
                  <a:pt x="0" y="0"/>
                </a:moveTo>
                <a:lnTo>
                  <a:pt x="17780499" y="0"/>
                </a:lnTo>
                <a:lnTo>
                  <a:pt x="17780499" y="7013724"/>
                </a:lnTo>
                <a:lnTo>
                  <a:pt x="0" y="7013724"/>
                </a:lnTo>
                <a:lnTo>
                  <a:pt x="0" y="0"/>
                </a:lnTo>
                <a:close/>
              </a:path>
            </a:pathLst>
          </a:custGeom>
          <a:blipFill rotWithShape="1">
            <a:blip r:embed="rId15">
              <a:alphaModFix/>
            </a:blip>
            <a:stretch>
              <a:fillRect b="0" l="0" r="0" t="0"/>
            </a:stretch>
          </a:blipFill>
          <a:ln>
            <a:noFill/>
          </a:ln>
        </p:spPr>
      </p:sp>
      <p:sp>
        <p:nvSpPr>
          <p:cNvPr id="649" name="Google Shape;649;p19"/>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6">
              <a:alphaModFix/>
            </a:blip>
            <a:stretch>
              <a:fillRect b="0" l="0" r="0" t="0"/>
            </a:stretch>
          </a:blipFill>
          <a:ln>
            <a:noFill/>
          </a:ln>
        </p:spPr>
      </p:sp>
      <p:sp>
        <p:nvSpPr>
          <p:cNvPr id="650" name="Google Shape;650;p19"/>
          <p:cNvSpPr/>
          <p:nvPr/>
        </p:nvSpPr>
        <p:spPr>
          <a:xfrm>
            <a:off x="5715000" y="1681134"/>
            <a:ext cx="6858000" cy="6858000"/>
          </a:xfrm>
          <a:custGeom>
            <a:rect b="b" l="l" r="r" t="t"/>
            <a:pathLst>
              <a:path extrusionOk="0" h="6858000" w="6858000">
                <a:moveTo>
                  <a:pt x="0" y="0"/>
                </a:moveTo>
                <a:lnTo>
                  <a:pt x="6858000" y="0"/>
                </a:lnTo>
                <a:lnTo>
                  <a:pt x="6858000" y="6858000"/>
                </a:lnTo>
                <a:lnTo>
                  <a:pt x="0" y="6858000"/>
                </a:lnTo>
                <a:lnTo>
                  <a:pt x="0" y="0"/>
                </a:lnTo>
                <a:close/>
              </a:path>
            </a:pathLst>
          </a:custGeom>
          <a:blipFill rotWithShape="1">
            <a:blip r:embed="rId17">
              <a:alphaModFix/>
            </a:blip>
            <a:stretch>
              <a:fillRect b="0" l="0" r="0" t="0"/>
            </a:stretch>
          </a:blipFill>
          <a:ln>
            <a:noFill/>
          </a:ln>
        </p:spPr>
      </p:sp>
      <p:sp>
        <p:nvSpPr>
          <p:cNvPr id="651" name="Google Shape;651;p19"/>
          <p:cNvSpPr/>
          <p:nvPr/>
        </p:nvSpPr>
        <p:spPr>
          <a:xfrm>
            <a:off x="464687" y="8531990"/>
            <a:ext cx="17186100" cy="400202"/>
          </a:xfrm>
          <a:custGeom>
            <a:rect b="b" l="l" r="r" t="t"/>
            <a:pathLst>
              <a:path extrusionOk="0" h="400202" w="17186100">
                <a:moveTo>
                  <a:pt x="0" y="0"/>
                </a:moveTo>
                <a:lnTo>
                  <a:pt x="17186100" y="0"/>
                </a:lnTo>
                <a:lnTo>
                  <a:pt x="17186100" y="400203"/>
                </a:lnTo>
                <a:lnTo>
                  <a:pt x="0" y="400203"/>
                </a:lnTo>
                <a:lnTo>
                  <a:pt x="0" y="0"/>
                </a:lnTo>
                <a:close/>
              </a:path>
            </a:pathLst>
          </a:custGeom>
          <a:blipFill rotWithShape="1">
            <a:blip r:embed="rId18">
              <a:alphaModFix/>
            </a:blip>
            <a:stretch>
              <a:fillRect b="0" l="0" r="0" t="0"/>
            </a:stretch>
          </a:blipFill>
          <a:ln>
            <a:noFill/>
          </a:ln>
        </p:spPr>
      </p:sp>
      <p:sp>
        <p:nvSpPr>
          <p:cNvPr id="652" name="Google Shape;652;p19"/>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653" name="Google Shape;653;p19"/>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654" name="Google Shape;654;p19"/>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655" name="Google Shape;655;p19"/>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656" name="Google Shape;656;p19"/>
          <p:cNvSpPr txBox="1"/>
          <p:nvPr/>
        </p:nvSpPr>
        <p:spPr>
          <a:xfrm>
            <a:off x="450580" y="1933118"/>
            <a:ext cx="7667939" cy="942545"/>
          </a:xfrm>
          <a:prstGeom prst="rect">
            <a:avLst/>
          </a:prstGeom>
          <a:noFill/>
          <a:ln>
            <a:noFill/>
          </a:ln>
        </p:spPr>
        <p:txBody>
          <a:bodyPr anchorCtr="0" anchor="t" bIns="0" lIns="0" spcFirstLastPara="1" rIns="0" wrap="square" tIns="0">
            <a:spAutoFit/>
          </a:bodyPr>
          <a:lstStyle/>
          <a:p>
            <a:pPr indent="0" lvl="0" marL="0" marR="0" rtl="0" algn="l">
              <a:lnSpc>
                <a:spcPct val="108633"/>
              </a:lnSpc>
              <a:spcBef>
                <a:spcPts val="0"/>
              </a:spcBef>
              <a:spcAft>
                <a:spcPts val="0"/>
              </a:spcAft>
              <a:buNone/>
            </a:pPr>
            <a:r>
              <a:rPr b="0" i="0" lang="en-US" sz="3718" u="none" cap="none" strike="noStrike">
                <a:solidFill>
                  <a:srgbClr val="0E3B44"/>
                </a:solidFill>
                <a:latin typeface="Arial"/>
                <a:ea typeface="Arial"/>
                <a:cs typeface="Arial"/>
                <a:sym typeface="Arial"/>
              </a:rPr>
              <a:t>Dimensionen der Energiearmut</a:t>
            </a:r>
            <a:endParaRPr/>
          </a:p>
          <a:p>
            <a:pPr indent="0" lvl="0" marL="0" marR="0" rtl="0" algn="l">
              <a:lnSpc>
                <a:spcPct val="162093"/>
              </a:lnSpc>
              <a:spcBef>
                <a:spcPts val="0"/>
              </a:spcBef>
              <a:spcAft>
                <a:spcPts val="0"/>
              </a:spcAft>
              <a:buNone/>
            </a:pPr>
            <a:r>
              <a:rPr b="0" i="0" lang="en-US" sz="2092" u="none" cap="none" strike="noStrike">
                <a:solidFill>
                  <a:srgbClr val="1ABEFC"/>
                </a:solidFill>
                <a:latin typeface="Arial"/>
                <a:ea typeface="Arial"/>
                <a:cs typeface="Arial"/>
                <a:sym typeface="Arial"/>
              </a:rPr>
              <a:t>Allgemeine Auswirkungen auf die Gesundheit der Gemeinschaft</a:t>
            </a:r>
            <a:endParaRPr/>
          </a:p>
        </p:txBody>
      </p:sp>
      <p:sp>
        <p:nvSpPr>
          <p:cNvPr id="657" name="Google Shape;657;p19"/>
          <p:cNvSpPr txBox="1"/>
          <p:nvPr/>
        </p:nvSpPr>
        <p:spPr>
          <a:xfrm>
            <a:off x="791863" y="3486979"/>
            <a:ext cx="3287635" cy="12668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000" u="none" cap="none" strike="noStrike">
                <a:solidFill>
                  <a:srgbClr val="0F3947"/>
                </a:solidFill>
                <a:latin typeface="Arial"/>
                <a:ea typeface="Arial"/>
                <a:cs typeface="Arial"/>
                <a:sym typeface="Arial"/>
              </a:rPr>
              <a:t>ERHÖHTER DRUCK AUF DAS GESUNDHEITSSYSTEM DIENSTLEISTUNGEN</a:t>
            </a:r>
            <a:endParaRPr/>
          </a:p>
        </p:txBody>
      </p:sp>
      <p:sp>
        <p:nvSpPr>
          <p:cNvPr id="658" name="Google Shape;658;p19"/>
          <p:cNvSpPr txBox="1"/>
          <p:nvPr/>
        </p:nvSpPr>
        <p:spPr>
          <a:xfrm>
            <a:off x="4845853" y="3477454"/>
            <a:ext cx="2413683" cy="12858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SCHLECHTE ERNÄHRUNG ERGEBNISSE </a:t>
            </a:r>
            <a:endParaRPr/>
          </a:p>
        </p:txBody>
      </p:sp>
      <p:sp>
        <p:nvSpPr>
          <p:cNvPr id="659" name="Google Shape;659;p19"/>
          <p:cNvSpPr txBox="1"/>
          <p:nvPr/>
        </p:nvSpPr>
        <p:spPr>
          <a:xfrm>
            <a:off x="10829226" y="3486979"/>
            <a:ext cx="2971646" cy="1381125"/>
          </a:xfrm>
          <a:prstGeom prst="rect">
            <a:avLst/>
          </a:prstGeom>
          <a:noFill/>
          <a:ln>
            <a:noFill/>
          </a:ln>
        </p:spPr>
        <p:txBody>
          <a:bodyPr anchorCtr="0" anchor="t" bIns="0" lIns="0" spcFirstLastPara="1" rIns="0" wrap="square" tIns="0">
            <a:spAutoFit/>
          </a:bodyPr>
          <a:lstStyle/>
          <a:p>
            <a:pPr indent="0" lvl="0" marL="0" marR="0" rtl="0" algn="ctr">
              <a:lnSpc>
                <a:spcPct val="120009"/>
              </a:lnSpc>
              <a:spcBef>
                <a:spcPts val="0"/>
              </a:spcBef>
              <a:spcAft>
                <a:spcPts val="0"/>
              </a:spcAft>
              <a:buNone/>
            </a:pPr>
            <a:r>
              <a:rPr b="0" i="0" lang="en-US" sz="2199" u="none" cap="none" strike="noStrike">
                <a:solidFill>
                  <a:srgbClr val="0F3947"/>
                </a:solidFill>
                <a:latin typeface="Arial"/>
                <a:ea typeface="Arial"/>
                <a:cs typeface="Arial"/>
                <a:sym typeface="Arial"/>
              </a:rPr>
              <a:t>VERSCHÄRFUNG DER GESUNDHEITLICHEN UNGLEICHHEITEN </a:t>
            </a:r>
            <a:endParaRPr/>
          </a:p>
        </p:txBody>
      </p:sp>
      <p:sp>
        <p:nvSpPr>
          <p:cNvPr id="660" name="Google Shape;660;p19"/>
          <p:cNvSpPr txBox="1"/>
          <p:nvPr/>
        </p:nvSpPr>
        <p:spPr>
          <a:xfrm>
            <a:off x="14679982" y="3477454"/>
            <a:ext cx="2569702" cy="128587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0" i="0" lang="en-US" sz="2700" u="none" cap="none" strike="noStrike">
                <a:solidFill>
                  <a:srgbClr val="0F3947"/>
                </a:solidFill>
                <a:latin typeface="Arial"/>
                <a:ea typeface="Arial"/>
                <a:cs typeface="Arial"/>
                <a:sym typeface="Arial"/>
              </a:rPr>
              <a:t>ZUNAHME HÄUSLICHER UNFÄLLE </a:t>
            </a:r>
            <a:endParaRPr/>
          </a:p>
        </p:txBody>
      </p:sp>
      <p:sp>
        <p:nvSpPr>
          <p:cNvPr id="661" name="Google Shape;661;p19"/>
          <p:cNvSpPr txBox="1"/>
          <p:nvPr/>
        </p:nvSpPr>
        <p:spPr>
          <a:xfrm>
            <a:off x="16932850" y="9665179"/>
            <a:ext cx="5507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700" u="none" cap="none" strike="noStrike">
                <a:solidFill>
                  <a:srgbClr val="0F3947"/>
                </a:solidFill>
                <a:latin typeface="Arial"/>
                <a:ea typeface="Arial"/>
                <a:cs typeface="Arial"/>
                <a:sym typeface="Arial"/>
              </a:rPr>
              <a:t>18/23</a:t>
            </a:r>
            <a:endParaRPr/>
          </a:p>
        </p:txBody>
      </p:sp>
      <p:sp>
        <p:nvSpPr>
          <p:cNvPr id="662" name="Google Shape;662;p19"/>
          <p:cNvSpPr txBox="1"/>
          <p:nvPr/>
        </p:nvSpPr>
        <p:spPr>
          <a:xfrm>
            <a:off x="1106357" y="5526285"/>
            <a:ext cx="2658647" cy="2483485"/>
          </a:xfrm>
          <a:prstGeom prst="rect">
            <a:avLst/>
          </a:prstGeom>
          <a:noFill/>
          <a:ln>
            <a:noFill/>
          </a:ln>
        </p:spPr>
        <p:txBody>
          <a:bodyPr anchorCtr="0" anchor="t" bIns="0" lIns="0" spcFirstLastPara="1" rIns="0" wrap="square" tIns="0">
            <a:spAutoFit/>
          </a:bodyPr>
          <a:lstStyle/>
          <a:p>
            <a:pPr indent="0" lvl="0" marL="0" marR="0" rtl="0" algn="ctr">
              <a:lnSpc>
                <a:spcPct val="121000"/>
              </a:lnSpc>
              <a:spcBef>
                <a:spcPts val="0"/>
              </a:spcBef>
              <a:spcAft>
                <a:spcPts val="0"/>
              </a:spcAft>
              <a:buNone/>
            </a:pPr>
            <a:r>
              <a:rPr b="1" i="0" lang="en-US" sz="2000" u="none" cap="none" strike="noStrike">
                <a:solidFill>
                  <a:srgbClr val="0F3947"/>
                </a:solidFill>
                <a:latin typeface="Arial"/>
                <a:ea typeface="Arial"/>
                <a:cs typeface="Arial"/>
                <a:sym typeface="Arial"/>
              </a:rPr>
              <a:t> HÖHERE KRANKHEITSRATEN AUFGRUND VON ENERGIEARMUT KÖNNEN DAS GESUNDHEITSSYSTEM BELASTEN SYSTEME</a:t>
            </a:r>
            <a:endParaRPr/>
          </a:p>
        </p:txBody>
      </p:sp>
      <p:sp>
        <p:nvSpPr>
          <p:cNvPr id="663" name="Google Shape;663;p19"/>
          <p:cNvSpPr txBox="1"/>
          <p:nvPr/>
        </p:nvSpPr>
        <p:spPr>
          <a:xfrm>
            <a:off x="4545120" y="5526285"/>
            <a:ext cx="2914031" cy="2784983"/>
          </a:xfrm>
          <a:prstGeom prst="rect">
            <a:avLst/>
          </a:prstGeom>
          <a:noFill/>
          <a:ln>
            <a:noFill/>
          </a:ln>
        </p:spPr>
        <p:txBody>
          <a:bodyPr anchorCtr="0" anchor="t" bIns="0" lIns="0" spcFirstLastPara="1" rIns="0" wrap="square" tIns="0">
            <a:spAutoFit/>
          </a:bodyPr>
          <a:lstStyle/>
          <a:p>
            <a:pPr indent="0" lvl="0" marL="0" marR="0" rtl="0" algn="ctr">
              <a:lnSpc>
                <a:spcPct val="122300"/>
              </a:lnSpc>
              <a:spcBef>
                <a:spcPts val="0"/>
              </a:spcBef>
              <a:spcAft>
                <a:spcPts val="0"/>
              </a:spcAft>
              <a:buNone/>
            </a:pPr>
            <a:r>
              <a:rPr b="1" i="0" lang="en-US" sz="2000" u="none" cap="none" strike="noStrike">
                <a:solidFill>
                  <a:srgbClr val="0F3947"/>
                </a:solidFill>
                <a:latin typeface="Arial"/>
                <a:ea typeface="Arial"/>
                <a:cs typeface="Arial"/>
                <a:sym typeface="Arial"/>
              </a:rPr>
              <a:t> HOHE ENERGIEKOSTEN KÖNNEN HAUSHALTE DAZU ZWINGEN, WENIGER LEBENSMITTEL ZU ESSEN, WAS ZU UNTERERNÄHRUNG FÜHRT </a:t>
            </a:r>
            <a:endParaRPr/>
          </a:p>
        </p:txBody>
      </p:sp>
      <p:sp>
        <p:nvSpPr>
          <p:cNvPr id="664" name="Google Shape;664;p19"/>
          <p:cNvSpPr txBox="1"/>
          <p:nvPr/>
        </p:nvSpPr>
        <p:spPr>
          <a:xfrm>
            <a:off x="11115532" y="5526285"/>
            <a:ext cx="2500808" cy="24860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ENERGIEARMUT VERSCHÄRFT BESTEHENDE GESUNDHEITLICHE UNGLEICHHEITEN IN VERSCHIEDENEN SOZIALE GRUPPEN</a:t>
            </a:r>
            <a:endParaRPr/>
          </a:p>
        </p:txBody>
      </p:sp>
      <p:sp>
        <p:nvSpPr>
          <p:cNvPr id="665" name="Google Shape;665;p19"/>
          <p:cNvSpPr txBox="1"/>
          <p:nvPr/>
        </p:nvSpPr>
        <p:spPr>
          <a:xfrm>
            <a:off x="14726807" y="5290164"/>
            <a:ext cx="2476200" cy="32631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000" u="none" cap="none" strike="noStrike">
                <a:solidFill>
                  <a:srgbClr val="000000"/>
                </a:solidFill>
                <a:latin typeface="Arial"/>
                <a:ea typeface="Arial"/>
                <a:cs typeface="Arial"/>
                <a:sym typeface="Arial"/>
              </a:rPr>
              <a:t>DIE VERWENDUNG UNSICHERER HEIZMETHODEN (WIE OFFENES FEUER) KANN ZU VERBRENNUNGEN UND ANDEREN UNFÄLLEN FÜHREN</a:t>
            </a:r>
            <a:endParaRPr/>
          </a:p>
        </p:txBody>
      </p:sp>
      <p:sp>
        <p:nvSpPr>
          <p:cNvPr id="666" name="Google Shape;666;p19"/>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667" name="Google Shape;667;p19"/>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20"/>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673" name="Google Shape;673;p20"/>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674" name="Google Shape;674;p20"/>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675" name="Google Shape;675;p20"/>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676" name="Google Shape;676;p20"/>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677" name="Google Shape;677;p20"/>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678" name="Google Shape;678;p20"/>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679" name="Google Shape;679;p20"/>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680" name="Google Shape;680;p20"/>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681" name="Google Shape;681;p20"/>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682" name="Google Shape;682;p20"/>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683" name="Google Shape;683;p20"/>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684" name="Google Shape;684;p20"/>
          <p:cNvSpPr/>
          <p:nvPr/>
        </p:nvSpPr>
        <p:spPr>
          <a:xfrm>
            <a:off x="253736" y="1617631"/>
            <a:ext cx="17780498" cy="7013724"/>
          </a:xfrm>
          <a:custGeom>
            <a:rect b="b" l="l" r="r" t="t"/>
            <a:pathLst>
              <a:path extrusionOk="0" h="7013724" w="17780498">
                <a:moveTo>
                  <a:pt x="0" y="0"/>
                </a:moveTo>
                <a:lnTo>
                  <a:pt x="17780499" y="0"/>
                </a:lnTo>
                <a:lnTo>
                  <a:pt x="17780499" y="7013724"/>
                </a:lnTo>
                <a:lnTo>
                  <a:pt x="0" y="7013724"/>
                </a:lnTo>
                <a:lnTo>
                  <a:pt x="0" y="0"/>
                </a:lnTo>
                <a:close/>
              </a:path>
            </a:pathLst>
          </a:custGeom>
          <a:blipFill rotWithShape="1">
            <a:blip r:embed="rId15">
              <a:alphaModFix/>
            </a:blip>
            <a:stretch>
              <a:fillRect b="0" l="0" r="0" t="0"/>
            </a:stretch>
          </a:blipFill>
          <a:ln>
            <a:noFill/>
          </a:ln>
        </p:spPr>
      </p:sp>
      <p:sp>
        <p:nvSpPr>
          <p:cNvPr id="685" name="Google Shape;685;p20"/>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6">
              <a:alphaModFix/>
            </a:blip>
            <a:stretch>
              <a:fillRect b="0" l="0" r="0" t="0"/>
            </a:stretch>
          </a:blipFill>
          <a:ln>
            <a:noFill/>
          </a:ln>
        </p:spPr>
      </p:sp>
      <p:sp>
        <p:nvSpPr>
          <p:cNvPr id="686" name="Google Shape;686;p20"/>
          <p:cNvSpPr/>
          <p:nvPr/>
        </p:nvSpPr>
        <p:spPr>
          <a:xfrm>
            <a:off x="5715000" y="1681134"/>
            <a:ext cx="6858000" cy="6858000"/>
          </a:xfrm>
          <a:custGeom>
            <a:rect b="b" l="l" r="r" t="t"/>
            <a:pathLst>
              <a:path extrusionOk="0" h="6858000" w="6858000">
                <a:moveTo>
                  <a:pt x="0" y="0"/>
                </a:moveTo>
                <a:lnTo>
                  <a:pt x="6858000" y="0"/>
                </a:lnTo>
                <a:lnTo>
                  <a:pt x="6858000" y="6858000"/>
                </a:lnTo>
                <a:lnTo>
                  <a:pt x="0" y="6858000"/>
                </a:lnTo>
                <a:lnTo>
                  <a:pt x="0" y="0"/>
                </a:lnTo>
                <a:close/>
              </a:path>
            </a:pathLst>
          </a:custGeom>
          <a:blipFill rotWithShape="1">
            <a:blip r:embed="rId17">
              <a:alphaModFix/>
            </a:blip>
            <a:stretch>
              <a:fillRect b="0" l="0" r="0" t="0"/>
            </a:stretch>
          </a:blipFill>
          <a:ln>
            <a:noFill/>
          </a:ln>
        </p:spPr>
      </p:sp>
      <p:sp>
        <p:nvSpPr>
          <p:cNvPr id="687" name="Google Shape;687;p20"/>
          <p:cNvSpPr/>
          <p:nvPr/>
        </p:nvSpPr>
        <p:spPr>
          <a:xfrm>
            <a:off x="464687" y="8531990"/>
            <a:ext cx="17186100" cy="400202"/>
          </a:xfrm>
          <a:custGeom>
            <a:rect b="b" l="l" r="r" t="t"/>
            <a:pathLst>
              <a:path extrusionOk="0" h="400202" w="17186100">
                <a:moveTo>
                  <a:pt x="0" y="0"/>
                </a:moveTo>
                <a:lnTo>
                  <a:pt x="17186100" y="0"/>
                </a:lnTo>
                <a:lnTo>
                  <a:pt x="17186100" y="400203"/>
                </a:lnTo>
                <a:lnTo>
                  <a:pt x="0" y="400203"/>
                </a:lnTo>
                <a:lnTo>
                  <a:pt x="0" y="0"/>
                </a:lnTo>
                <a:close/>
              </a:path>
            </a:pathLst>
          </a:custGeom>
          <a:blipFill rotWithShape="1">
            <a:blip r:embed="rId18">
              <a:alphaModFix/>
            </a:blip>
            <a:stretch>
              <a:fillRect b="0" l="0" r="0" t="0"/>
            </a:stretch>
          </a:blipFill>
          <a:ln>
            <a:noFill/>
          </a:ln>
        </p:spPr>
      </p:sp>
      <p:sp>
        <p:nvSpPr>
          <p:cNvPr id="688" name="Google Shape;688;p20"/>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19">
              <a:alphaModFix/>
            </a:blip>
            <a:stretch>
              <a:fillRect b="0" l="0" r="0" t="0"/>
            </a:stretch>
          </a:blipFill>
          <a:ln>
            <a:noFill/>
          </a:ln>
        </p:spPr>
      </p:sp>
      <p:sp>
        <p:nvSpPr>
          <p:cNvPr id="689" name="Google Shape;689;p20"/>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0">
              <a:alphaModFix/>
            </a:blip>
            <a:stretch>
              <a:fillRect b="0" l="0" r="0" t="0"/>
            </a:stretch>
          </a:blipFill>
          <a:ln>
            <a:noFill/>
          </a:ln>
        </p:spPr>
      </p:sp>
      <p:sp>
        <p:nvSpPr>
          <p:cNvPr id="690" name="Google Shape;690;p20"/>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1">
              <a:alphaModFix/>
            </a:blip>
            <a:stretch>
              <a:fillRect b="0" l="0" r="0" t="0"/>
            </a:stretch>
          </a:blipFill>
          <a:ln>
            <a:noFill/>
          </a:ln>
        </p:spPr>
      </p:sp>
      <p:sp>
        <p:nvSpPr>
          <p:cNvPr id="691" name="Google Shape;691;p20"/>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2">
              <a:alphaModFix/>
            </a:blip>
            <a:stretch>
              <a:fillRect b="0" l="0" r="0" t="0"/>
            </a:stretch>
          </a:blipFill>
          <a:ln>
            <a:noFill/>
          </a:ln>
        </p:spPr>
      </p:sp>
      <p:sp>
        <p:nvSpPr>
          <p:cNvPr id="692" name="Google Shape;692;p20"/>
          <p:cNvSpPr txBox="1"/>
          <p:nvPr/>
        </p:nvSpPr>
        <p:spPr>
          <a:xfrm>
            <a:off x="450580" y="1945215"/>
            <a:ext cx="7667939" cy="1099551"/>
          </a:xfrm>
          <a:prstGeom prst="rect">
            <a:avLst/>
          </a:prstGeom>
          <a:noFill/>
          <a:ln>
            <a:noFill/>
          </a:ln>
        </p:spPr>
        <p:txBody>
          <a:bodyPr anchorCtr="0" anchor="t" bIns="0" lIns="0" spcFirstLastPara="1" rIns="0" wrap="square" tIns="0">
            <a:spAutoFit/>
          </a:bodyPr>
          <a:lstStyle/>
          <a:p>
            <a:pPr indent="0" lvl="0" marL="0" marR="0" rtl="0" algn="l">
              <a:lnSpc>
                <a:spcPct val="108597"/>
              </a:lnSpc>
              <a:spcBef>
                <a:spcPts val="0"/>
              </a:spcBef>
              <a:spcAft>
                <a:spcPts val="0"/>
              </a:spcAft>
              <a:buNone/>
            </a:pPr>
            <a:r>
              <a:rPr b="0" i="0" lang="en-US" sz="4350" u="none" cap="none" strike="noStrike">
                <a:solidFill>
                  <a:srgbClr val="0E3B44"/>
                </a:solidFill>
                <a:latin typeface="Arial"/>
                <a:ea typeface="Arial"/>
                <a:cs typeface="Arial"/>
                <a:sym typeface="Arial"/>
              </a:rPr>
              <a:t>Dimensionen der Energiearmut</a:t>
            </a:r>
            <a:endParaRPr/>
          </a:p>
          <a:p>
            <a:pPr indent="0" lvl="0" marL="0" marR="0" rtl="0" algn="l">
              <a:lnSpc>
                <a:spcPct val="162142"/>
              </a:lnSpc>
              <a:spcBef>
                <a:spcPts val="0"/>
              </a:spcBef>
              <a:spcAft>
                <a:spcPts val="0"/>
              </a:spcAft>
              <a:buNone/>
            </a:pPr>
            <a:r>
              <a:rPr b="0" i="0" lang="en-US" sz="2446" u="none" cap="none" strike="noStrike">
                <a:solidFill>
                  <a:srgbClr val="1ABEFC"/>
                </a:solidFill>
                <a:latin typeface="Arial"/>
                <a:ea typeface="Arial"/>
                <a:cs typeface="Arial"/>
                <a:sym typeface="Arial"/>
              </a:rPr>
              <a:t>AUSWIRKUNGEN AUF POLITIK UND VERWALTUNG</a:t>
            </a:r>
            <a:endParaRPr/>
          </a:p>
        </p:txBody>
      </p:sp>
      <p:sp>
        <p:nvSpPr>
          <p:cNvPr id="693" name="Google Shape;693;p20"/>
          <p:cNvSpPr txBox="1"/>
          <p:nvPr/>
        </p:nvSpPr>
        <p:spPr>
          <a:xfrm>
            <a:off x="1214456" y="3469624"/>
            <a:ext cx="4391359" cy="98857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04" u="none" cap="none" strike="noStrike">
                <a:solidFill>
                  <a:srgbClr val="0F3947"/>
                </a:solidFill>
                <a:latin typeface="Arial"/>
                <a:ea typeface="Arial"/>
                <a:cs typeface="Arial"/>
                <a:sym typeface="Arial"/>
              </a:rPr>
              <a:t>POLITISCHE HERAUSFORDERUNGEN </a:t>
            </a:r>
            <a:endParaRPr/>
          </a:p>
        </p:txBody>
      </p:sp>
      <p:sp>
        <p:nvSpPr>
          <p:cNvPr id="694" name="Google Shape;694;p20"/>
          <p:cNvSpPr txBox="1"/>
          <p:nvPr/>
        </p:nvSpPr>
        <p:spPr>
          <a:xfrm>
            <a:off x="13642362" y="3469624"/>
            <a:ext cx="2967265" cy="988695"/>
          </a:xfrm>
          <a:prstGeom prst="rect">
            <a:avLst/>
          </a:prstGeom>
          <a:noFill/>
          <a:ln>
            <a:noFill/>
          </a:ln>
        </p:spPr>
        <p:txBody>
          <a:bodyPr anchorCtr="0" anchor="t" bIns="0" lIns="0" spcFirstLastPara="1" rIns="0" wrap="square" tIns="0">
            <a:spAutoFit/>
          </a:bodyPr>
          <a:lstStyle/>
          <a:p>
            <a:pPr indent="0" lvl="0" marL="0" marR="0" rtl="0" algn="ctr">
              <a:lnSpc>
                <a:spcPct val="139962"/>
              </a:lnSpc>
              <a:spcBef>
                <a:spcPts val="0"/>
              </a:spcBef>
              <a:spcAft>
                <a:spcPts val="0"/>
              </a:spcAft>
              <a:buNone/>
            </a:pPr>
            <a:r>
              <a:rPr b="0" i="0" lang="en-US" sz="2700" u="none" cap="none" strike="noStrike">
                <a:solidFill>
                  <a:srgbClr val="0F3947"/>
                </a:solidFill>
                <a:latin typeface="Arial"/>
                <a:ea typeface="Arial"/>
                <a:cs typeface="Arial"/>
                <a:sym typeface="Arial"/>
              </a:rPr>
              <a:t>ÖFFENTLICHES VERTRAUEN</a:t>
            </a:r>
            <a:endParaRPr/>
          </a:p>
        </p:txBody>
      </p:sp>
      <p:sp>
        <p:nvSpPr>
          <p:cNvPr id="695" name="Google Shape;695;p20"/>
          <p:cNvSpPr txBox="1"/>
          <p:nvPr/>
        </p:nvSpPr>
        <p:spPr>
          <a:xfrm>
            <a:off x="16932850" y="9665179"/>
            <a:ext cx="5507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700" u="none" cap="none" strike="noStrike">
                <a:solidFill>
                  <a:srgbClr val="0F3947"/>
                </a:solidFill>
                <a:latin typeface="Arial"/>
                <a:ea typeface="Arial"/>
                <a:cs typeface="Arial"/>
                <a:sym typeface="Arial"/>
              </a:rPr>
              <a:t>19/23</a:t>
            </a:r>
            <a:endParaRPr/>
          </a:p>
        </p:txBody>
      </p:sp>
      <p:sp>
        <p:nvSpPr>
          <p:cNvPr id="696" name="Google Shape;696;p20"/>
          <p:cNvSpPr txBox="1"/>
          <p:nvPr/>
        </p:nvSpPr>
        <p:spPr>
          <a:xfrm>
            <a:off x="1250866" y="5062509"/>
            <a:ext cx="4318540" cy="25622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100" u="none" cap="none" strike="noStrike">
                <a:solidFill>
                  <a:srgbClr val="000000"/>
                </a:solidFill>
                <a:latin typeface="Arial"/>
                <a:ea typeface="Arial"/>
                <a:cs typeface="Arial"/>
                <a:sym typeface="Arial"/>
              </a:rPr>
              <a:t>ENERGIEARMUT STELLT POLITISCHE ENTSCHEIDUNGSTRÄGER VOR HERAUSFORDERUNGEN BEI DER HERSTELLUNG EINES GLEICHGEWICHTS ZWISCHEN DER ERSCHWINGLICHKEIT VON ENERGIE UND UMWELTZIELE </a:t>
            </a:r>
            <a:endParaRPr/>
          </a:p>
        </p:txBody>
      </p:sp>
      <p:sp>
        <p:nvSpPr>
          <p:cNvPr id="697" name="Google Shape;697;p20"/>
          <p:cNvSpPr txBox="1"/>
          <p:nvPr/>
        </p:nvSpPr>
        <p:spPr>
          <a:xfrm>
            <a:off x="12941294" y="5062509"/>
            <a:ext cx="3991556" cy="2305507"/>
          </a:xfrm>
          <a:prstGeom prst="rect">
            <a:avLst/>
          </a:prstGeom>
          <a:noFill/>
          <a:ln>
            <a:noFill/>
          </a:ln>
        </p:spPr>
        <p:txBody>
          <a:bodyPr anchorCtr="0" anchor="t" bIns="0" lIns="0" spcFirstLastPara="1" rIns="0" wrap="square" tIns="0">
            <a:spAutoFit/>
          </a:bodyPr>
          <a:lstStyle/>
          <a:p>
            <a:pPr indent="0" lvl="0" marL="0" marR="0" rtl="0" algn="ctr">
              <a:lnSpc>
                <a:spcPct val="123380"/>
              </a:lnSpc>
              <a:spcBef>
                <a:spcPts val="0"/>
              </a:spcBef>
              <a:spcAft>
                <a:spcPts val="0"/>
              </a:spcAft>
              <a:buNone/>
            </a:pPr>
            <a:r>
              <a:rPr b="1" i="0" lang="en-US" sz="2100" u="none" cap="none" strike="noStrike">
                <a:solidFill>
                  <a:srgbClr val="0F3947"/>
                </a:solidFill>
                <a:latin typeface="Arial"/>
                <a:ea typeface="Arial"/>
                <a:cs typeface="Arial"/>
                <a:sym typeface="Arial"/>
              </a:rPr>
              <a:t> WAHRGENOMMENE MISSERFOLGE BEI DER BEKÄMPFUNG DER ENERGIEARMUT KÖNNEN DAS VERTRAUEN IN STAATLICHE INSTITUTIONEN UNTERGRABEN </a:t>
            </a:r>
            <a:endParaRPr/>
          </a:p>
        </p:txBody>
      </p:sp>
      <p:sp>
        <p:nvSpPr>
          <p:cNvPr id="698" name="Google Shape;698;p20"/>
          <p:cNvSpPr txBox="1"/>
          <p:nvPr/>
        </p:nvSpPr>
        <p:spPr>
          <a:xfrm>
            <a:off x="9852927" y="8572529"/>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699" name="Google Shape;699;p20"/>
          <p:cNvSpPr txBox="1"/>
          <p:nvPr/>
        </p:nvSpPr>
        <p:spPr>
          <a:xfrm>
            <a:off x="11028350" y="8561308"/>
            <a:ext cx="6617332"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INZEB.ORG - Ursachen und Folgen von Energiearmut (2024)</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21"/>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3">
              <a:alphaModFix/>
            </a:blip>
            <a:stretch>
              <a:fillRect b="0" l="0" r="0" t="0"/>
            </a:stretch>
          </a:blipFill>
          <a:ln>
            <a:noFill/>
          </a:ln>
        </p:spPr>
      </p:sp>
      <p:sp>
        <p:nvSpPr>
          <p:cNvPr id="705" name="Google Shape;705;p21"/>
          <p:cNvSpPr/>
          <p:nvPr/>
        </p:nvSpPr>
        <p:spPr>
          <a:xfrm>
            <a:off x="12722009" y="9182471"/>
            <a:ext cx="920353" cy="920353"/>
          </a:xfrm>
          <a:custGeom>
            <a:rect b="b" l="l" r="r" t="t"/>
            <a:pathLst>
              <a:path extrusionOk="0" h="920353" w="920353">
                <a:moveTo>
                  <a:pt x="0" y="0"/>
                </a:moveTo>
                <a:lnTo>
                  <a:pt x="920353" y="0"/>
                </a:lnTo>
                <a:lnTo>
                  <a:pt x="920353" y="920354"/>
                </a:lnTo>
                <a:lnTo>
                  <a:pt x="0" y="920354"/>
                </a:lnTo>
                <a:lnTo>
                  <a:pt x="0" y="0"/>
                </a:lnTo>
                <a:close/>
              </a:path>
            </a:pathLst>
          </a:custGeom>
          <a:blipFill rotWithShape="1">
            <a:blip r:embed="rId4">
              <a:alphaModFix/>
            </a:blip>
            <a:stretch>
              <a:fillRect b="0" l="0" r="0" t="0"/>
            </a:stretch>
          </a:blipFill>
          <a:ln>
            <a:noFill/>
          </a:ln>
        </p:spPr>
      </p:sp>
      <p:sp>
        <p:nvSpPr>
          <p:cNvPr id="706" name="Google Shape;706;p21"/>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5">
              <a:alphaModFix/>
            </a:blip>
            <a:stretch>
              <a:fillRect b="0" l="0" r="0" t="0"/>
            </a:stretch>
          </a:blipFill>
          <a:ln>
            <a:noFill/>
          </a:ln>
        </p:spPr>
      </p:sp>
      <p:sp>
        <p:nvSpPr>
          <p:cNvPr id="707" name="Google Shape;707;p21"/>
          <p:cNvSpPr/>
          <p:nvPr/>
        </p:nvSpPr>
        <p:spPr>
          <a:xfrm>
            <a:off x="10973381" y="9365466"/>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6">
              <a:alphaModFix/>
            </a:blip>
            <a:stretch>
              <a:fillRect b="0" l="0" r="0" t="0"/>
            </a:stretch>
          </a:blipFill>
          <a:ln>
            <a:noFill/>
          </a:ln>
        </p:spPr>
      </p:sp>
      <p:sp>
        <p:nvSpPr>
          <p:cNvPr id="708" name="Google Shape;708;p21"/>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7">
              <a:alphaModFix/>
            </a:blip>
            <a:stretch>
              <a:fillRect b="0" l="0" r="0" t="0"/>
            </a:stretch>
          </a:blipFill>
          <a:ln>
            <a:noFill/>
          </a:ln>
        </p:spPr>
      </p:sp>
      <p:sp>
        <p:nvSpPr>
          <p:cNvPr id="709" name="Google Shape;709;p21"/>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8">
              <a:alphaModFix/>
            </a:blip>
            <a:stretch>
              <a:fillRect b="0" l="0" r="0" t="0"/>
            </a:stretch>
          </a:blipFill>
          <a:ln>
            <a:noFill/>
          </a:ln>
        </p:spPr>
      </p:sp>
      <p:sp>
        <p:nvSpPr>
          <p:cNvPr id="710" name="Google Shape;710;p21"/>
          <p:cNvSpPr/>
          <p:nvPr/>
        </p:nvSpPr>
        <p:spPr>
          <a:xfrm>
            <a:off x="9865766" y="9229735"/>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9">
              <a:alphaModFix/>
            </a:blip>
            <a:stretch>
              <a:fillRect b="0" l="0" r="0" t="0"/>
            </a:stretch>
          </a:blipFill>
          <a:ln>
            <a:noFill/>
          </a:ln>
        </p:spPr>
      </p:sp>
      <p:sp>
        <p:nvSpPr>
          <p:cNvPr id="711" name="Google Shape;711;p21"/>
          <p:cNvSpPr/>
          <p:nvPr/>
        </p:nvSpPr>
        <p:spPr>
          <a:xfrm>
            <a:off x="8695334" y="9208303"/>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0">
              <a:alphaModFix/>
            </a:blip>
            <a:stretch>
              <a:fillRect b="0" l="0" r="0" t="0"/>
            </a:stretch>
          </a:blipFill>
          <a:ln>
            <a:noFill/>
          </a:ln>
        </p:spPr>
      </p:sp>
      <p:sp>
        <p:nvSpPr>
          <p:cNvPr id="712" name="Google Shape;712;p21"/>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713" name="Google Shape;713;p21"/>
          <p:cNvSpPr/>
          <p:nvPr/>
        </p:nvSpPr>
        <p:spPr>
          <a:xfrm>
            <a:off x="6579041" y="9294028"/>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2">
              <a:alphaModFix/>
            </a:blip>
            <a:stretch>
              <a:fillRect b="0" l="0" r="0" t="0"/>
            </a:stretch>
          </a:blipFill>
          <a:ln>
            <a:noFill/>
          </a:ln>
        </p:spPr>
      </p:sp>
      <p:sp>
        <p:nvSpPr>
          <p:cNvPr id="714" name="Google Shape;714;p21"/>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3">
              <a:alphaModFix/>
            </a:blip>
            <a:stretch>
              <a:fillRect b="0" l="0" r="0" t="0"/>
            </a:stretch>
          </a:blipFill>
          <a:ln>
            <a:noFill/>
          </a:ln>
        </p:spPr>
      </p:sp>
      <p:sp>
        <p:nvSpPr>
          <p:cNvPr id="715" name="Google Shape;715;p21"/>
          <p:cNvSpPr/>
          <p:nvPr/>
        </p:nvSpPr>
        <p:spPr>
          <a:xfrm>
            <a:off x="4645628" y="9385468"/>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4">
              <a:alphaModFix/>
            </a:blip>
            <a:stretch>
              <a:fillRect b="0" l="0" r="0" t="0"/>
            </a:stretch>
          </a:blipFill>
          <a:ln>
            <a:noFill/>
          </a:ln>
        </p:spPr>
      </p:sp>
      <p:sp>
        <p:nvSpPr>
          <p:cNvPr id="716" name="Google Shape;716;p21"/>
          <p:cNvSpPr/>
          <p:nvPr/>
        </p:nvSpPr>
        <p:spPr>
          <a:xfrm>
            <a:off x="748417" y="5427478"/>
            <a:ext cx="1371600" cy="1371600"/>
          </a:xfrm>
          <a:custGeom>
            <a:rect b="b" l="l" r="r" t="t"/>
            <a:pathLst>
              <a:path extrusionOk="0" h="1371600" w="1371600">
                <a:moveTo>
                  <a:pt x="0" y="0"/>
                </a:moveTo>
                <a:lnTo>
                  <a:pt x="1371600" y="0"/>
                </a:lnTo>
                <a:lnTo>
                  <a:pt x="1371600" y="1371600"/>
                </a:lnTo>
                <a:lnTo>
                  <a:pt x="0" y="1371600"/>
                </a:lnTo>
                <a:lnTo>
                  <a:pt x="0" y="0"/>
                </a:lnTo>
                <a:close/>
              </a:path>
            </a:pathLst>
          </a:custGeom>
          <a:blipFill rotWithShape="1">
            <a:blip r:embed="rId15">
              <a:alphaModFix/>
            </a:blip>
            <a:stretch>
              <a:fillRect b="0" l="0" r="0" t="0"/>
            </a:stretch>
          </a:blipFill>
          <a:ln>
            <a:noFill/>
          </a:ln>
        </p:spPr>
      </p:sp>
      <p:sp>
        <p:nvSpPr>
          <p:cNvPr id="717" name="Google Shape;717;p21"/>
          <p:cNvSpPr/>
          <p:nvPr/>
        </p:nvSpPr>
        <p:spPr>
          <a:xfrm>
            <a:off x="499300" y="1983429"/>
            <a:ext cx="17653502" cy="877205"/>
          </a:xfrm>
          <a:custGeom>
            <a:rect b="b" l="l" r="r" t="t"/>
            <a:pathLst>
              <a:path extrusionOk="0" h="877205" w="17653502">
                <a:moveTo>
                  <a:pt x="0" y="0"/>
                </a:moveTo>
                <a:lnTo>
                  <a:pt x="17653502" y="0"/>
                </a:lnTo>
                <a:lnTo>
                  <a:pt x="17653502" y="877205"/>
                </a:lnTo>
                <a:lnTo>
                  <a:pt x="0" y="877205"/>
                </a:lnTo>
                <a:lnTo>
                  <a:pt x="0" y="0"/>
                </a:lnTo>
                <a:close/>
              </a:path>
            </a:pathLst>
          </a:custGeom>
          <a:blipFill rotWithShape="1">
            <a:blip r:embed="rId16">
              <a:alphaModFix/>
            </a:blip>
            <a:stretch>
              <a:fillRect b="0" l="0" r="0" t="0"/>
            </a:stretch>
          </a:blipFill>
          <a:ln>
            <a:noFill/>
          </a:ln>
        </p:spPr>
      </p:sp>
      <p:sp>
        <p:nvSpPr>
          <p:cNvPr id="718" name="Google Shape;718;p21"/>
          <p:cNvSpPr/>
          <p:nvPr/>
        </p:nvSpPr>
        <p:spPr>
          <a:xfrm>
            <a:off x="452866" y="2926385"/>
            <a:ext cx="17382096" cy="2220116"/>
          </a:xfrm>
          <a:custGeom>
            <a:rect b="b" l="l" r="r" t="t"/>
            <a:pathLst>
              <a:path extrusionOk="0" h="2220116" w="17382096">
                <a:moveTo>
                  <a:pt x="0" y="0"/>
                </a:moveTo>
                <a:lnTo>
                  <a:pt x="17382096" y="0"/>
                </a:lnTo>
                <a:lnTo>
                  <a:pt x="17382096" y="2220115"/>
                </a:lnTo>
                <a:lnTo>
                  <a:pt x="0" y="2220115"/>
                </a:lnTo>
                <a:lnTo>
                  <a:pt x="0" y="0"/>
                </a:lnTo>
                <a:close/>
              </a:path>
            </a:pathLst>
          </a:custGeom>
          <a:blipFill rotWithShape="1">
            <a:blip r:embed="rId17">
              <a:alphaModFix/>
            </a:blip>
            <a:stretch>
              <a:fillRect b="0" l="0" r="0" t="0"/>
            </a:stretch>
          </a:blipFill>
          <a:ln>
            <a:noFill/>
          </a:ln>
        </p:spPr>
      </p:sp>
      <p:sp>
        <p:nvSpPr>
          <p:cNvPr id="719" name="Google Shape;719;p21"/>
          <p:cNvSpPr/>
          <p:nvPr/>
        </p:nvSpPr>
        <p:spPr>
          <a:xfrm>
            <a:off x="16503110" y="9624641"/>
            <a:ext cx="1399499" cy="400202"/>
          </a:xfrm>
          <a:custGeom>
            <a:rect b="b" l="l" r="r" t="t"/>
            <a:pathLst>
              <a:path extrusionOk="0" h="400202" w="1399499">
                <a:moveTo>
                  <a:pt x="0" y="0"/>
                </a:moveTo>
                <a:lnTo>
                  <a:pt x="1399499" y="0"/>
                </a:lnTo>
                <a:lnTo>
                  <a:pt x="1399499" y="400202"/>
                </a:lnTo>
                <a:lnTo>
                  <a:pt x="0" y="400202"/>
                </a:lnTo>
                <a:lnTo>
                  <a:pt x="0" y="0"/>
                </a:lnTo>
                <a:close/>
              </a:path>
            </a:pathLst>
          </a:custGeom>
          <a:blipFill rotWithShape="1">
            <a:blip r:embed="rId18">
              <a:alphaModFix/>
            </a:blip>
            <a:stretch>
              <a:fillRect b="0" l="0" r="0" t="0"/>
            </a:stretch>
          </a:blipFill>
          <a:ln>
            <a:noFill/>
          </a:ln>
        </p:spPr>
      </p:sp>
      <p:sp>
        <p:nvSpPr>
          <p:cNvPr id="720" name="Google Shape;720;p21"/>
          <p:cNvSpPr/>
          <p:nvPr/>
        </p:nvSpPr>
        <p:spPr>
          <a:xfrm>
            <a:off x="748417" y="5427478"/>
            <a:ext cx="1371600" cy="1371600"/>
          </a:xfrm>
          <a:custGeom>
            <a:rect b="b" l="l" r="r" t="t"/>
            <a:pathLst>
              <a:path extrusionOk="0" h="1371600" w="1371600">
                <a:moveTo>
                  <a:pt x="0" y="0"/>
                </a:moveTo>
                <a:lnTo>
                  <a:pt x="1371600" y="0"/>
                </a:lnTo>
                <a:lnTo>
                  <a:pt x="1371600" y="1371600"/>
                </a:lnTo>
                <a:lnTo>
                  <a:pt x="0" y="1371600"/>
                </a:lnTo>
                <a:lnTo>
                  <a:pt x="0" y="0"/>
                </a:lnTo>
                <a:close/>
              </a:path>
            </a:pathLst>
          </a:custGeom>
          <a:blipFill rotWithShape="1">
            <a:blip r:embed="rId19">
              <a:alphaModFix/>
            </a:blip>
            <a:stretch>
              <a:fillRect b="0" l="0" r="0" t="0"/>
            </a:stretch>
          </a:blipFill>
          <a:ln>
            <a:noFill/>
          </a:ln>
        </p:spPr>
      </p:sp>
      <p:sp>
        <p:nvSpPr>
          <p:cNvPr id="721" name="Google Shape;721;p21"/>
          <p:cNvSpPr/>
          <p:nvPr/>
        </p:nvSpPr>
        <p:spPr>
          <a:xfrm>
            <a:off x="3974221" y="5427478"/>
            <a:ext cx="1371600" cy="1371600"/>
          </a:xfrm>
          <a:custGeom>
            <a:rect b="b" l="l" r="r" t="t"/>
            <a:pathLst>
              <a:path extrusionOk="0" h="1371600" w="1371600">
                <a:moveTo>
                  <a:pt x="0" y="0"/>
                </a:moveTo>
                <a:lnTo>
                  <a:pt x="1371600" y="0"/>
                </a:lnTo>
                <a:lnTo>
                  <a:pt x="1371600" y="1371600"/>
                </a:lnTo>
                <a:lnTo>
                  <a:pt x="0" y="1371600"/>
                </a:lnTo>
                <a:lnTo>
                  <a:pt x="0" y="0"/>
                </a:lnTo>
                <a:close/>
              </a:path>
            </a:pathLst>
          </a:custGeom>
          <a:blipFill rotWithShape="1">
            <a:blip r:embed="rId15">
              <a:alphaModFix/>
            </a:blip>
            <a:stretch>
              <a:fillRect b="0" l="0" r="0" t="0"/>
            </a:stretch>
          </a:blipFill>
          <a:ln>
            <a:noFill/>
          </a:ln>
        </p:spPr>
      </p:sp>
      <p:sp>
        <p:nvSpPr>
          <p:cNvPr id="722" name="Google Shape;722;p21"/>
          <p:cNvSpPr/>
          <p:nvPr/>
        </p:nvSpPr>
        <p:spPr>
          <a:xfrm>
            <a:off x="7200024" y="5427478"/>
            <a:ext cx="1371600" cy="1371600"/>
          </a:xfrm>
          <a:custGeom>
            <a:rect b="b" l="l" r="r" t="t"/>
            <a:pathLst>
              <a:path extrusionOk="0" h="1371600" w="1371600">
                <a:moveTo>
                  <a:pt x="0" y="0"/>
                </a:moveTo>
                <a:lnTo>
                  <a:pt x="1371600" y="0"/>
                </a:lnTo>
                <a:lnTo>
                  <a:pt x="1371600" y="1371600"/>
                </a:lnTo>
                <a:lnTo>
                  <a:pt x="0" y="1371600"/>
                </a:lnTo>
                <a:lnTo>
                  <a:pt x="0" y="0"/>
                </a:lnTo>
                <a:close/>
              </a:path>
            </a:pathLst>
          </a:custGeom>
          <a:blipFill rotWithShape="1">
            <a:blip r:embed="rId15">
              <a:alphaModFix/>
            </a:blip>
            <a:stretch>
              <a:fillRect b="0" l="0" r="0" t="0"/>
            </a:stretch>
          </a:blipFill>
          <a:ln>
            <a:noFill/>
          </a:ln>
        </p:spPr>
      </p:sp>
      <p:sp>
        <p:nvSpPr>
          <p:cNvPr id="723" name="Google Shape;723;p21"/>
          <p:cNvSpPr/>
          <p:nvPr/>
        </p:nvSpPr>
        <p:spPr>
          <a:xfrm>
            <a:off x="10425827" y="5427478"/>
            <a:ext cx="1371600" cy="1371600"/>
          </a:xfrm>
          <a:custGeom>
            <a:rect b="b" l="l" r="r" t="t"/>
            <a:pathLst>
              <a:path extrusionOk="0" h="1371600" w="1371600">
                <a:moveTo>
                  <a:pt x="0" y="0"/>
                </a:moveTo>
                <a:lnTo>
                  <a:pt x="1371600" y="0"/>
                </a:lnTo>
                <a:lnTo>
                  <a:pt x="1371600" y="1371600"/>
                </a:lnTo>
                <a:lnTo>
                  <a:pt x="0" y="1371600"/>
                </a:lnTo>
                <a:lnTo>
                  <a:pt x="0" y="0"/>
                </a:lnTo>
                <a:close/>
              </a:path>
            </a:pathLst>
          </a:custGeom>
          <a:blipFill rotWithShape="1">
            <a:blip r:embed="rId15">
              <a:alphaModFix/>
            </a:blip>
            <a:stretch>
              <a:fillRect b="0" l="0" r="0" t="0"/>
            </a:stretch>
          </a:blipFill>
          <a:ln>
            <a:noFill/>
          </a:ln>
        </p:spPr>
      </p:sp>
      <p:sp>
        <p:nvSpPr>
          <p:cNvPr id="724" name="Google Shape;724;p21"/>
          <p:cNvSpPr/>
          <p:nvPr/>
        </p:nvSpPr>
        <p:spPr>
          <a:xfrm>
            <a:off x="3974221" y="5427478"/>
            <a:ext cx="1371600" cy="1371600"/>
          </a:xfrm>
          <a:custGeom>
            <a:rect b="b" l="l" r="r" t="t"/>
            <a:pathLst>
              <a:path extrusionOk="0" h="1371600" w="1371600">
                <a:moveTo>
                  <a:pt x="0" y="0"/>
                </a:moveTo>
                <a:lnTo>
                  <a:pt x="1371600" y="0"/>
                </a:lnTo>
                <a:lnTo>
                  <a:pt x="1371600" y="1371600"/>
                </a:lnTo>
                <a:lnTo>
                  <a:pt x="0" y="1371600"/>
                </a:lnTo>
                <a:lnTo>
                  <a:pt x="0" y="0"/>
                </a:lnTo>
                <a:close/>
              </a:path>
            </a:pathLst>
          </a:custGeom>
          <a:blipFill rotWithShape="1">
            <a:blip r:embed="rId20">
              <a:alphaModFix/>
            </a:blip>
            <a:stretch>
              <a:fillRect b="0" l="0" r="0" t="0"/>
            </a:stretch>
          </a:blipFill>
          <a:ln>
            <a:noFill/>
          </a:ln>
        </p:spPr>
      </p:sp>
      <p:sp>
        <p:nvSpPr>
          <p:cNvPr id="725" name="Google Shape;725;p21"/>
          <p:cNvSpPr/>
          <p:nvPr/>
        </p:nvSpPr>
        <p:spPr>
          <a:xfrm>
            <a:off x="7200024" y="5427478"/>
            <a:ext cx="1371600" cy="1371600"/>
          </a:xfrm>
          <a:custGeom>
            <a:rect b="b" l="l" r="r" t="t"/>
            <a:pathLst>
              <a:path extrusionOk="0" h="1371600" w="1371600">
                <a:moveTo>
                  <a:pt x="0" y="0"/>
                </a:moveTo>
                <a:lnTo>
                  <a:pt x="1371600" y="0"/>
                </a:lnTo>
                <a:lnTo>
                  <a:pt x="1371600" y="1371600"/>
                </a:lnTo>
                <a:lnTo>
                  <a:pt x="0" y="1371600"/>
                </a:lnTo>
                <a:lnTo>
                  <a:pt x="0" y="0"/>
                </a:lnTo>
                <a:close/>
              </a:path>
            </a:pathLst>
          </a:custGeom>
          <a:blipFill rotWithShape="1">
            <a:blip r:embed="rId21">
              <a:alphaModFix/>
            </a:blip>
            <a:stretch>
              <a:fillRect b="0" l="0" r="0" t="0"/>
            </a:stretch>
          </a:blipFill>
          <a:ln>
            <a:noFill/>
          </a:ln>
        </p:spPr>
      </p:sp>
      <p:sp>
        <p:nvSpPr>
          <p:cNvPr id="726" name="Google Shape;726;p21"/>
          <p:cNvSpPr/>
          <p:nvPr/>
        </p:nvSpPr>
        <p:spPr>
          <a:xfrm>
            <a:off x="10973381" y="5427478"/>
            <a:ext cx="1371600" cy="1371600"/>
          </a:xfrm>
          <a:custGeom>
            <a:rect b="b" l="l" r="r" t="t"/>
            <a:pathLst>
              <a:path extrusionOk="0" h="1371600" w="1371600">
                <a:moveTo>
                  <a:pt x="0" y="0"/>
                </a:moveTo>
                <a:lnTo>
                  <a:pt x="1371600" y="0"/>
                </a:lnTo>
                <a:lnTo>
                  <a:pt x="1371600" y="1371600"/>
                </a:lnTo>
                <a:lnTo>
                  <a:pt x="0" y="1371600"/>
                </a:lnTo>
                <a:lnTo>
                  <a:pt x="0" y="0"/>
                </a:lnTo>
                <a:close/>
              </a:path>
            </a:pathLst>
          </a:custGeom>
          <a:blipFill rotWithShape="1">
            <a:blip r:embed="rId22">
              <a:alphaModFix/>
            </a:blip>
            <a:stretch>
              <a:fillRect b="0" l="0" r="0" t="0"/>
            </a:stretch>
          </a:blipFill>
          <a:ln>
            <a:noFill/>
          </a:ln>
        </p:spPr>
      </p:sp>
      <p:sp>
        <p:nvSpPr>
          <p:cNvPr id="727" name="Google Shape;727;p21"/>
          <p:cNvSpPr/>
          <p:nvPr/>
        </p:nvSpPr>
        <p:spPr>
          <a:xfrm>
            <a:off x="748417" y="7823168"/>
            <a:ext cx="11821497" cy="461696"/>
          </a:xfrm>
          <a:custGeom>
            <a:rect b="b" l="l" r="r" t="t"/>
            <a:pathLst>
              <a:path extrusionOk="0" h="461696" w="11821497">
                <a:moveTo>
                  <a:pt x="0" y="0"/>
                </a:moveTo>
                <a:lnTo>
                  <a:pt x="11821497" y="0"/>
                </a:lnTo>
                <a:lnTo>
                  <a:pt x="11821497" y="461696"/>
                </a:lnTo>
                <a:lnTo>
                  <a:pt x="0" y="461696"/>
                </a:lnTo>
                <a:lnTo>
                  <a:pt x="0" y="0"/>
                </a:lnTo>
                <a:close/>
              </a:path>
            </a:pathLst>
          </a:custGeom>
          <a:blipFill rotWithShape="1">
            <a:blip r:embed="rId23">
              <a:alphaModFix/>
            </a:blip>
            <a:stretch>
              <a:fillRect b="0" l="0" r="0" t="0"/>
            </a:stretch>
          </a:blipFill>
          <a:ln>
            <a:noFill/>
          </a:ln>
        </p:spPr>
      </p:sp>
      <p:sp>
        <p:nvSpPr>
          <p:cNvPr id="728" name="Google Shape;728;p21"/>
          <p:cNvSpPr/>
          <p:nvPr/>
        </p:nvSpPr>
        <p:spPr>
          <a:xfrm>
            <a:off x="748417" y="6985425"/>
            <a:ext cx="11782796" cy="461696"/>
          </a:xfrm>
          <a:custGeom>
            <a:rect b="b" l="l" r="r" t="t"/>
            <a:pathLst>
              <a:path extrusionOk="0" h="461696" w="11782796">
                <a:moveTo>
                  <a:pt x="0" y="0"/>
                </a:moveTo>
                <a:lnTo>
                  <a:pt x="11782797" y="0"/>
                </a:lnTo>
                <a:lnTo>
                  <a:pt x="11782797" y="461696"/>
                </a:lnTo>
                <a:lnTo>
                  <a:pt x="0" y="461696"/>
                </a:lnTo>
                <a:lnTo>
                  <a:pt x="0" y="0"/>
                </a:lnTo>
                <a:close/>
              </a:path>
            </a:pathLst>
          </a:custGeom>
          <a:blipFill rotWithShape="1">
            <a:blip r:embed="rId24">
              <a:alphaModFix/>
            </a:blip>
            <a:stretch>
              <a:fillRect b="0" l="0" r="0" t="0"/>
            </a:stretch>
          </a:blipFill>
          <a:ln>
            <a:noFill/>
          </a:ln>
        </p:spPr>
      </p:sp>
      <p:sp>
        <p:nvSpPr>
          <p:cNvPr id="729" name="Google Shape;729;p21"/>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5">
              <a:alphaModFix/>
            </a:blip>
            <a:stretch>
              <a:fillRect b="0" l="0" r="0" t="0"/>
            </a:stretch>
          </a:blipFill>
          <a:ln>
            <a:noFill/>
          </a:ln>
        </p:spPr>
      </p:sp>
      <p:sp>
        <p:nvSpPr>
          <p:cNvPr id="730" name="Google Shape;730;p21"/>
          <p:cNvSpPr/>
          <p:nvPr/>
        </p:nvSpPr>
        <p:spPr>
          <a:xfrm>
            <a:off x="13371157" y="332927"/>
            <a:ext cx="4605823" cy="1027614"/>
          </a:xfrm>
          <a:custGeom>
            <a:rect b="b" l="l" r="r" t="t"/>
            <a:pathLst>
              <a:path extrusionOk="0" h="1027614" w="4605823">
                <a:moveTo>
                  <a:pt x="0" y="0"/>
                </a:moveTo>
                <a:lnTo>
                  <a:pt x="4605823" y="0"/>
                </a:lnTo>
                <a:lnTo>
                  <a:pt x="4605823" y="1027614"/>
                </a:lnTo>
                <a:lnTo>
                  <a:pt x="0" y="1027614"/>
                </a:lnTo>
                <a:lnTo>
                  <a:pt x="0" y="0"/>
                </a:lnTo>
                <a:close/>
              </a:path>
            </a:pathLst>
          </a:custGeom>
          <a:blipFill rotWithShape="1">
            <a:blip r:embed="rId26">
              <a:alphaModFix/>
            </a:blip>
            <a:stretch>
              <a:fillRect b="0" l="0" r="0" t="0"/>
            </a:stretch>
          </a:blipFill>
          <a:ln>
            <a:noFill/>
          </a:ln>
        </p:spPr>
      </p:sp>
      <p:sp>
        <p:nvSpPr>
          <p:cNvPr id="731" name="Google Shape;731;p21"/>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7">
              <a:alphaModFix/>
            </a:blip>
            <a:stretch>
              <a:fillRect b="0" l="0" r="0" t="0"/>
            </a:stretch>
          </a:blipFill>
          <a:ln>
            <a:noFill/>
          </a:ln>
        </p:spPr>
      </p:sp>
      <p:sp>
        <p:nvSpPr>
          <p:cNvPr id="732" name="Google Shape;732;p21"/>
          <p:cNvSpPr/>
          <p:nvPr/>
        </p:nvSpPr>
        <p:spPr>
          <a:xfrm>
            <a:off x="0" y="0"/>
            <a:ext cx="1983448" cy="1983448"/>
          </a:xfrm>
          <a:custGeom>
            <a:rect b="b" l="l" r="r" t="t"/>
            <a:pathLst>
              <a:path extrusionOk="0" h="1983448" w="1983448">
                <a:moveTo>
                  <a:pt x="0" y="0"/>
                </a:moveTo>
                <a:lnTo>
                  <a:pt x="1983448" y="0"/>
                </a:lnTo>
                <a:lnTo>
                  <a:pt x="1983448" y="1983448"/>
                </a:lnTo>
                <a:lnTo>
                  <a:pt x="0" y="1983448"/>
                </a:lnTo>
                <a:lnTo>
                  <a:pt x="0" y="0"/>
                </a:lnTo>
                <a:close/>
              </a:path>
            </a:pathLst>
          </a:custGeom>
          <a:blipFill rotWithShape="1">
            <a:blip r:embed="rId28">
              <a:alphaModFix/>
            </a:blip>
            <a:stretch>
              <a:fillRect b="0" l="0" r="0" t="0"/>
            </a:stretch>
          </a:blipFill>
          <a:ln>
            <a:noFill/>
          </a:ln>
        </p:spPr>
      </p:sp>
      <p:sp>
        <p:nvSpPr>
          <p:cNvPr id="733" name="Google Shape;733;p21"/>
          <p:cNvSpPr/>
          <p:nvPr/>
        </p:nvSpPr>
        <p:spPr>
          <a:xfrm>
            <a:off x="13794772" y="5235397"/>
            <a:ext cx="2955855" cy="2955874"/>
          </a:xfrm>
          <a:custGeom>
            <a:rect b="b" l="l" r="r" t="t"/>
            <a:pathLst>
              <a:path extrusionOk="0" h="2955874" w="2955855">
                <a:moveTo>
                  <a:pt x="0" y="0"/>
                </a:moveTo>
                <a:lnTo>
                  <a:pt x="2955855" y="0"/>
                </a:lnTo>
                <a:lnTo>
                  <a:pt x="2955855" y="2955874"/>
                </a:lnTo>
                <a:lnTo>
                  <a:pt x="0" y="2955874"/>
                </a:lnTo>
                <a:lnTo>
                  <a:pt x="0" y="0"/>
                </a:lnTo>
                <a:close/>
              </a:path>
            </a:pathLst>
          </a:custGeom>
          <a:blipFill rotWithShape="1">
            <a:blip r:embed="rId29">
              <a:alphaModFix/>
            </a:blip>
            <a:stretch>
              <a:fillRect b="0" l="0" r="0" t="0"/>
            </a:stretch>
          </a:blipFill>
          <a:ln>
            <a:noFill/>
          </a:ln>
        </p:spPr>
      </p:sp>
      <p:sp>
        <p:nvSpPr>
          <p:cNvPr id="734" name="Google Shape;734;p21"/>
          <p:cNvSpPr/>
          <p:nvPr/>
        </p:nvSpPr>
        <p:spPr>
          <a:xfrm>
            <a:off x="13794772" y="5235397"/>
            <a:ext cx="2955855" cy="2955874"/>
          </a:xfrm>
          <a:custGeom>
            <a:rect b="b" l="l" r="r" t="t"/>
            <a:pathLst>
              <a:path extrusionOk="0" h="2955874" w="2955855">
                <a:moveTo>
                  <a:pt x="0" y="0"/>
                </a:moveTo>
                <a:lnTo>
                  <a:pt x="2955855" y="0"/>
                </a:lnTo>
                <a:lnTo>
                  <a:pt x="2955855" y="2955874"/>
                </a:lnTo>
                <a:lnTo>
                  <a:pt x="0" y="2955874"/>
                </a:lnTo>
                <a:lnTo>
                  <a:pt x="0" y="0"/>
                </a:lnTo>
                <a:close/>
              </a:path>
            </a:pathLst>
          </a:custGeom>
          <a:blipFill rotWithShape="1">
            <a:blip r:embed="rId30">
              <a:alphaModFix/>
            </a:blip>
            <a:stretch>
              <a:fillRect b="0" l="0" r="0" t="0"/>
            </a:stretch>
          </a:blipFill>
          <a:ln>
            <a:noFill/>
          </a:ln>
        </p:spPr>
      </p:sp>
      <p:sp>
        <p:nvSpPr>
          <p:cNvPr id="735" name="Google Shape;735;p21"/>
          <p:cNvSpPr txBox="1"/>
          <p:nvPr/>
        </p:nvSpPr>
        <p:spPr>
          <a:xfrm>
            <a:off x="632650" y="1942367"/>
            <a:ext cx="17343244" cy="2463165"/>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0" i="0" lang="en-US" sz="4800" u="none" cap="none" strike="noStrike">
                <a:solidFill>
                  <a:srgbClr val="0E3B44"/>
                </a:solidFill>
                <a:latin typeface="Arial"/>
                <a:ea typeface="Arial"/>
                <a:cs typeface="Arial"/>
                <a:sym typeface="Arial"/>
              </a:rPr>
              <a:t>Hauptindikatoren zur Bewertung der Energiearmut</a:t>
            </a:r>
            <a:endParaRPr/>
          </a:p>
          <a:p>
            <a:pPr indent="0" lvl="0" marL="0" marR="0" rtl="0" algn="l">
              <a:lnSpc>
                <a:spcPct val="120008"/>
              </a:lnSpc>
              <a:spcBef>
                <a:spcPts val="0"/>
              </a:spcBef>
              <a:spcAft>
                <a:spcPts val="0"/>
              </a:spcAft>
              <a:buNone/>
            </a:pPr>
            <a:r>
              <a:rPr b="0" i="0" lang="en-US" sz="2499" u="none" cap="none" strike="noStrike">
                <a:solidFill>
                  <a:srgbClr val="0F3947"/>
                </a:solidFill>
                <a:latin typeface="Arial"/>
                <a:ea typeface="Arial"/>
                <a:cs typeface="Arial"/>
                <a:sym typeface="Arial"/>
              </a:rPr>
              <a:t>Die Indikatoren des Beratungszentrums für Energiearmut sind für jedes europäische Land thematisch geordnet. Für diese Indikatorensammlung verwendet EPAH öffentlich zugängliche EU-weite Datensätze. Daher kann es sein, dass Daten für bestimmte Jahre oder Länder aufgrund des Erfassungszeitraums, der geografischen Abdeckung oder der Aktualisierung dieser Statistiken auf EU-Ebene nicht verfügbar sind. </a:t>
            </a:r>
            <a:endParaRPr/>
          </a:p>
        </p:txBody>
      </p:sp>
      <p:sp>
        <p:nvSpPr>
          <p:cNvPr id="736" name="Google Shape;736;p21"/>
          <p:cNvSpPr txBox="1"/>
          <p:nvPr/>
        </p:nvSpPr>
        <p:spPr>
          <a:xfrm>
            <a:off x="16932850" y="9665179"/>
            <a:ext cx="5507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700" u="none" cap="none" strike="noStrike">
                <a:solidFill>
                  <a:srgbClr val="0F3947"/>
                </a:solidFill>
                <a:latin typeface="Arial"/>
                <a:ea typeface="Arial"/>
                <a:cs typeface="Arial"/>
                <a:sym typeface="Arial"/>
              </a:rPr>
              <a:t>20/23</a:t>
            </a:r>
            <a:endParaRPr/>
          </a:p>
        </p:txBody>
      </p:sp>
      <p:sp>
        <p:nvSpPr>
          <p:cNvPr id="737" name="Google Shape;737;p21"/>
          <p:cNvSpPr txBox="1"/>
          <p:nvPr/>
        </p:nvSpPr>
        <p:spPr>
          <a:xfrm>
            <a:off x="881767" y="7016448"/>
            <a:ext cx="982047" cy="4038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0F3947"/>
                </a:solidFill>
                <a:latin typeface="Arial"/>
                <a:ea typeface="Arial"/>
                <a:cs typeface="Arial"/>
                <a:sym typeface="Arial"/>
              </a:rPr>
              <a:t>Klima</a:t>
            </a:r>
            <a:endParaRPr/>
          </a:p>
        </p:txBody>
      </p:sp>
      <p:sp>
        <p:nvSpPr>
          <p:cNvPr id="738" name="Google Shape;738;p21"/>
          <p:cNvSpPr txBox="1"/>
          <p:nvPr/>
        </p:nvSpPr>
        <p:spPr>
          <a:xfrm>
            <a:off x="2710567" y="7016448"/>
            <a:ext cx="75352" cy="400241"/>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0F3947"/>
                </a:solidFill>
                <a:latin typeface="Arial"/>
                <a:ea typeface="Arial"/>
                <a:cs typeface="Arial"/>
                <a:sym typeface="Arial"/>
              </a:rPr>
              <a:t> </a:t>
            </a:r>
            <a:endParaRPr/>
          </a:p>
        </p:txBody>
      </p:sp>
      <p:sp>
        <p:nvSpPr>
          <p:cNvPr id="739" name="Google Shape;739;p21"/>
          <p:cNvSpPr txBox="1"/>
          <p:nvPr/>
        </p:nvSpPr>
        <p:spPr>
          <a:xfrm>
            <a:off x="4078957" y="7016448"/>
            <a:ext cx="1162126" cy="77533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0F3947"/>
                </a:solidFill>
                <a:latin typeface="Arial"/>
                <a:ea typeface="Arial"/>
                <a:cs typeface="Arial"/>
                <a:sym typeface="Arial"/>
              </a:rPr>
              <a:t>Gehäuse </a:t>
            </a:r>
            <a:endParaRPr/>
          </a:p>
        </p:txBody>
      </p:sp>
      <p:sp>
        <p:nvSpPr>
          <p:cNvPr id="740" name="Google Shape;740;p21"/>
          <p:cNvSpPr txBox="1"/>
          <p:nvPr/>
        </p:nvSpPr>
        <p:spPr>
          <a:xfrm>
            <a:off x="4539367" y="7016448"/>
            <a:ext cx="75352" cy="400241"/>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0F3947"/>
                </a:solidFill>
                <a:latin typeface="Arial"/>
                <a:ea typeface="Arial"/>
                <a:cs typeface="Arial"/>
                <a:sym typeface="Arial"/>
              </a:rPr>
              <a:t> </a:t>
            </a:r>
            <a:endParaRPr/>
          </a:p>
        </p:txBody>
      </p:sp>
      <p:sp>
        <p:nvSpPr>
          <p:cNvPr id="741" name="Google Shape;741;p21"/>
          <p:cNvSpPr txBox="1"/>
          <p:nvPr/>
        </p:nvSpPr>
        <p:spPr>
          <a:xfrm>
            <a:off x="7312876" y="6983863"/>
            <a:ext cx="1578293" cy="4038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0F3947"/>
                </a:solidFill>
                <a:latin typeface="Arial"/>
                <a:ea typeface="Arial"/>
                <a:cs typeface="Arial"/>
                <a:sym typeface="Arial"/>
              </a:rPr>
              <a:t>Mobilität</a:t>
            </a:r>
            <a:endParaRPr/>
          </a:p>
        </p:txBody>
      </p:sp>
      <p:sp>
        <p:nvSpPr>
          <p:cNvPr id="742" name="Google Shape;742;p21"/>
          <p:cNvSpPr txBox="1"/>
          <p:nvPr/>
        </p:nvSpPr>
        <p:spPr>
          <a:xfrm>
            <a:off x="3897763" y="7854191"/>
            <a:ext cx="6528064" cy="42037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i="0" lang="en-US" sz="2199" u="none" cap="none" strike="noStrike">
                <a:solidFill>
                  <a:srgbClr val="1ABEFC"/>
                </a:solidFill>
                <a:latin typeface="Arial"/>
                <a:ea typeface="Arial"/>
                <a:cs typeface="Arial"/>
                <a:sym typeface="Arial"/>
              </a:rPr>
              <a:t>Verfügbare Daten nach Thema / Indikator / Land</a:t>
            </a:r>
            <a:endParaRPr/>
          </a:p>
        </p:txBody>
      </p:sp>
      <p:sp>
        <p:nvSpPr>
          <p:cNvPr id="743" name="Google Shape;743;p21"/>
          <p:cNvSpPr txBox="1"/>
          <p:nvPr/>
        </p:nvSpPr>
        <p:spPr>
          <a:xfrm>
            <a:off x="6825367" y="7016448"/>
            <a:ext cx="75352" cy="400241"/>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0F3947"/>
                </a:solidFill>
                <a:latin typeface="Arial"/>
                <a:ea typeface="Arial"/>
                <a:cs typeface="Arial"/>
                <a:sym typeface="Arial"/>
              </a:rPr>
              <a:t> </a:t>
            </a:r>
            <a:endParaRPr/>
          </a:p>
        </p:txBody>
      </p:sp>
      <p:sp>
        <p:nvSpPr>
          <p:cNvPr id="744" name="Google Shape;744;p21"/>
          <p:cNvSpPr txBox="1"/>
          <p:nvPr/>
        </p:nvSpPr>
        <p:spPr>
          <a:xfrm>
            <a:off x="9909272" y="6971481"/>
            <a:ext cx="2945330" cy="4038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100" u="none" cap="none" strike="noStrike">
                <a:solidFill>
                  <a:srgbClr val="0F3947"/>
                </a:solidFill>
                <a:latin typeface="Arial"/>
                <a:ea typeface="Arial"/>
                <a:cs typeface="Arial"/>
                <a:sym typeface="Arial"/>
              </a:rPr>
              <a:t>Sozial – Wirtschaftlich </a:t>
            </a:r>
            <a:endParaRPr/>
          </a:p>
        </p:txBody>
      </p:sp>
      <p:sp>
        <p:nvSpPr>
          <p:cNvPr id="745" name="Google Shape;745;p21"/>
          <p:cNvSpPr txBox="1"/>
          <p:nvPr/>
        </p:nvSpPr>
        <p:spPr>
          <a:xfrm>
            <a:off x="11381937" y="4461748"/>
            <a:ext cx="1198864" cy="3187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700" u="none" cap="none" strike="noStrike">
                <a:solidFill>
                  <a:srgbClr val="0F3947"/>
                </a:solidFill>
                <a:latin typeface="Arial"/>
                <a:ea typeface="Arial"/>
                <a:cs typeface="Arial"/>
                <a:sym typeface="Arial"/>
              </a:rPr>
              <a:t>Referenz: </a:t>
            </a:r>
            <a:endParaRPr/>
          </a:p>
        </p:txBody>
      </p:sp>
      <p:sp>
        <p:nvSpPr>
          <p:cNvPr id="746" name="Google Shape;746;p21"/>
          <p:cNvSpPr txBox="1"/>
          <p:nvPr/>
        </p:nvSpPr>
        <p:spPr>
          <a:xfrm>
            <a:off x="12557360" y="4450518"/>
            <a:ext cx="5146719" cy="302895"/>
          </a:xfrm>
          <a:prstGeom prst="rect">
            <a:avLst/>
          </a:prstGeom>
          <a:noFill/>
          <a:ln>
            <a:noFill/>
          </a:ln>
        </p:spPr>
        <p:txBody>
          <a:bodyPr anchorCtr="0" anchor="t" bIns="0" lIns="0" spcFirstLastPara="1" rIns="0" wrap="square" tIns="0">
            <a:spAutoFit/>
          </a:bodyPr>
          <a:lstStyle/>
          <a:p>
            <a:pPr indent="0" lvl="0" marL="0" marR="0" rtl="0" algn="l">
              <a:lnSpc>
                <a:spcPct val="139936"/>
              </a:lnSpc>
              <a:spcBef>
                <a:spcPts val="0"/>
              </a:spcBef>
              <a:spcAft>
                <a:spcPts val="0"/>
              </a:spcAft>
              <a:buNone/>
            </a:pPr>
            <a:r>
              <a:rPr b="1" i="1" lang="en-US" sz="1575" u="none" cap="none" strike="noStrike">
                <a:solidFill>
                  <a:srgbClr val="0F3947"/>
                </a:solidFill>
                <a:latin typeface="Arial"/>
                <a:ea typeface="Arial"/>
                <a:cs typeface="Arial"/>
                <a:sym typeface="Arial"/>
              </a:rPr>
              <a:t>https://energy-poverty.ec.europa.eu/epah-indicators#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22"/>
          <p:cNvSpPr/>
          <p:nvPr/>
        </p:nvSpPr>
        <p:spPr>
          <a:xfrm>
            <a:off x="1185910" y="3481788"/>
            <a:ext cx="15916151" cy="3237195"/>
          </a:xfrm>
          <a:custGeom>
            <a:rect b="b" l="l" r="r" t="t"/>
            <a:pathLst>
              <a:path extrusionOk="0" h="3237195" w="15916151">
                <a:moveTo>
                  <a:pt x="0" y="0"/>
                </a:moveTo>
                <a:lnTo>
                  <a:pt x="15916151" y="0"/>
                </a:lnTo>
                <a:lnTo>
                  <a:pt x="15916151" y="3237195"/>
                </a:lnTo>
                <a:lnTo>
                  <a:pt x="0" y="3237195"/>
                </a:lnTo>
                <a:lnTo>
                  <a:pt x="0" y="0"/>
                </a:lnTo>
                <a:close/>
              </a:path>
            </a:pathLst>
          </a:custGeom>
          <a:blipFill rotWithShape="1">
            <a:blip r:embed="rId3">
              <a:alphaModFix/>
            </a:blip>
            <a:stretch>
              <a:fillRect b="0" l="0" r="0" t="0"/>
            </a:stretch>
          </a:blipFill>
          <a:ln>
            <a:noFill/>
          </a:ln>
        </p:spPr>
      </p:sp>
      <p:sp>
        <p:nvSpPr>
          <p:cNvPr id="752" name="Google Shape;752;p22"/>
          <p:cNvSpPr/>
          <p:nvPr/>
        </p:nvSpPr>
        <p:spPr>
          <a:xfrm>
            <a:off x="13388369" y="435131"/>
            <a:ext cx="4729667" cy="988381"/>
          </a:xfrm>
          <a:custGeom>
            <a:rect b="b" l="l" r="r" t="t"/>
            <a:pathLst>
              <a:path extrusionOk="0" h="988381" w="4729667">
                <a:moveTo>
                  <a:pt x="0" y="0"/>
                </a:moveTo>
                <a:lnTo>
                  <a:pt x="4729667" y="0"/>
                </a:lnTo>
                <a:lnTo>
                  <a:pt x="4729667" y="988380"/>
                </a:lnTo>
                <a:lnTo>
                  <a:pt x="0" y="988380"/>
                </a:lnTo>
                <a:lnTo>
                  <a:pt x="0" y="0"/>
                </a:lnTo>
                <a:close/>
              </a:path>
            </a:pathLst>
          </a:custGeom>
          <a:blipFill rotWithShape="1">
            <a:blip r:embed="rId4">
              <a:alphaModFix/>
            </a:blip>
            <a:stretch>
              <a:fillRect b="0" l="0" r="0" t="0"/>
            </a:stretch>
          </a:blipFill>
          <a:ln>
            <a:noFill/>
          </a:ln>
        </p:spPr>
      </p:sp>
      <p:sp>
        <p:nvSpPr>
          <p:cNvPr id="753" name="Google Shape;753;p22"/>
          <p:cNvSpPr/>
          <p:nvPr/>
        </p:nvSpPr>
        <p:spPr>
          <a:xfrm>
            <a:off x="13388369" y="435131"/>
            <a:ext cx="4729667" cy="988381"/>
          </a:xfrm>
          <a:custGeom>
            <a:rect b="b" l="l" r="r" t="t"/>
            <a:pathLst>
              <a:path extrusionOk="0" h="988381" w="4729667">
                <a:moveTo>
                  <a:pt x="0" y="0"/>
                </a:moveTo>
                <a:lnTo>
                  <a:pt x="4729667" y="0"/>
                </a:lnTo>
                <a:lnTo>
                  <a:pt x="4729667" y="988380"/>
                </a:lnTo>
                <a:lnTo>
                  <a:pt x="0" y="988380"/>
                </a:lnTo>
                <a:lnTo>
                  <a:pt x="0" y="0"/>
                </a:lnTo>
                <a:close/>
              </a:path>
            </a:pathLst>
          </a:custGeom>
          <a:blipFill rotWithShape="1">
            <a:blip r:embed="rId5">
              <a:alphaModFix/>
            </a:blip>
            <a:stretch>
              <a:fillRect b="0" l="0" r="0" t="0"/>
            </a:stretch>
          </a:blipFill>
          <a:ln>
            <a:noFill/>
          </a:ln>
        </p:spPr>
      </p:sp>
      <p:sp>
        <p:nvSpPr>
          <p:cNvPr id="754" name="Google Shape;754;p22"/>
          <p:cNvSpPr/>
          <p:nvPr/>
        </p:nvSpPr>
        <p:spPr>
          <a:xfrm>
            <a:off x="12813925" y="8806453"/>
            <a:ext cx="920353" cy="920353"/>
          </a:xfrm>
          <a:custGeom>
            <a:rect b="b" l="l" r="r" t="t"/>
            <a:pathLst>
              <a:path extrusionOk="0" h="920353" w="920353">
                <a:moveTo>
                  <a:pt x="0" y="0"/>
                </a:moveTo>
                <a:lnTo>
                  <a:pt x="920353" y="0"/>
                </a:lnTo>
                <a:lnTo>
                  <a:pt x="920353" y="920353"/>
                </a:lnTo>
                <a:lnTo>
                  <a:pt x="0" y="920353"/>
                </a:lnTo>
                <a:lnTo>
                  <a:pt x="0" y="0"/>
                </a:lnTo>
                <a:close/>
              </a:path>
            </a:pathLst>
          </a:custGeom>
          <a:blipFill rotWithShape="1">
            <a:blip r:embed="rId6">
              <a:alphaModFix/>
            </a:blip>
            <a:stretch>
              <a:fillRect b="0" l="0" r="0" t="0"/>
            </a:stretch>
          </a:blipFill>
          <a:ln>
            <a:noFill/>
          </a:ln>
        </p:spPr>
      </p:sp>
      <p:sp>
        <p:nvSpPr>
          <p:cNvPr id="755" name="Google Shape;755;p22"/>
          <p:cNvSpPr/>
          <p:nvPr/>
        </p:nvSpPr>
        <p:spPr>
          <a:xfrm>
            <a:off x="12813925" y="8806444"/>
            <a:ext cx="920353" cy="920363"/>
          </a:xfrm>
          <a:custGeom>
            <a:rect b="b" l="l" r="r" t="t"/>
            <a:pathLst>
              <a:path extrusionOk="0" h="920363" w="920353">
                <a:moveTo>
                  <a:pt x="0" y="0"/>
                </a:moveTo>
                <a:lnTo>
                  <a:pt x="920353" y="0"/>
                </a:lnTo>
                <a:lnTo>
                  <a:pt x="920353" y="920362"/>
                </a:lnTo>
                <a:lnTo>
                  <a:pt x="0" y="920362"/>
                </a:lnTo>
                <a:lnTo>
                  <a:pt x="0" y="0"/>
                </a:lnTo>
                <a:close/>
              </a:path>
            </a:pathLst>
          </a:custGeom>
          <a:blipFill rotWithShape="1">
            <a:blip r:embed="rId7">
              <a:alphaModFix/>
            </a:blip>
            <a:stretch>
              <a:fillRect b="0" l="0" r="0" t="0"/>
            </a:stretch>
          </a:blipFill>
          <a:ln>
            <a:noFill/>
          </a:ln>
        </p:spPr>
      </p:sp>
      <p:sp>
        <p:nvSpPr>
          <p:cNvPr id="756" name="Google Shape;756;p22"/>
          <p:cNvSpPr/>
          <p:nvPr/>
        </p:nvSpPr>
        <p:spPr>
          <a:xfrm>
            <a:off x="11079709"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8">
              <a:alphaModFix/>
            </a:blip>
            <a:stretch>
              <a:fillRect b="-77" l="0" r="0" t="0"/>
            </a:stretch>
          </a:blipFill>
          <a:ln>
            <a:noFill/>
          </a:ln>
        </p:spPr>
      </p:sp>
      <p:sp>
        <p:nvSpPr>
          <p:cNvPr id="757" name="Google Shape;757;p22"/>
          <p:cNvSpPr/>
          <p:nvPr/>
        </p:nvSpPr>
        <p:spPr>
          <a:xfrm>
            <a:off x="11079709"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9">
              <a:alphaModFix/>
            </a:blip>
            <a:stretch>
              <a:fillRect b="0" l="0" r="0" t="0"/>
            </a:stretch>
          </a:blipFill>
          <a:ln>
            <a:noFill/>
          </a:ln>
        </p:spPr>
      </p:sp>
      <p:sp>
        <p:nvSpPr>
          <p:cNvPr id="758" name="Google Shape;758;p22"/>
          <p:cNvSpPr/>
          <p:nvPr/>
        </p:nvSpPr>
        <p:spPr>
          <a:xfrm>
            <a:off x="9931451" y="8806444"/>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10">
              <a:alphaModFix/>
            </a:blip>
            <a:stretch>
              <a:fillRect b="0" l="0" r="0" t="0"/>
            </a:stretch>
          </a:blipFill>
          <a:ln>
            <a:noFill/>
          </a:ln>
        </p:spPr>
      </p:sp>
      <p:sp>
        <p:nvSpPr>
          <p:cNvPr id="759" name="Google Shape;759;p22"/>
          <p:cNvSpPr/>
          <p:nvPr/>
        </p:nvSpPr>
        <p:spPr>
          <a:xfrm>
            <a:off x="9931451" y="8806444"/>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11">
              <a:alphaModFix/>
            </a:blip>
            <a:stretch>
              <a:fillRect b="0" l="0" r="0" t="0"/>
            </a:stretch>
          </a:blipFill>
          <a:ln>
            <a:noFill/>
          </a:ln>
        </p:spPr>
      </p:sp>
      <p:sp>
        <p:nvSpPr>
          <p:cNvPr id="760" name="Google Shape;760;p22"/>
          <p:cNvSpPr/>
          <p:nvPr/>
        </p:nvSpPr>
        <p:spPr>
          <a:xfrm>
            <a:off x="8902141" y="8785012"/>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2">
              <a:alphaModFix/>
            </a:blip>
            <a:stretch>
              <a:fillRect b="0" l="0" r="0" t="0"/>
            </a:stretch>
          </a:blipFill>
          <a:ln>
            <a:noFill/>
          </a:ln>
        </p:spPr>
      </p:sp>
      <p:sp>
        <p:nvSpPr>
          <p:cNvPr id="761" name="Google Shape;761;p22"/>
          <p:cNvSpPr/>
          <p:nvPr/>
        </p:nvSpPr>
        <p:spPr>
          <a:xfrm>
            <a:off x="6716897" y="8918010"/>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3">
              <a:alphaModFix/>
            </a:blip>
            <a:stretch>
              <a:fillRect b="0" l="0" r="0" t="0"/>
            </a:stretch>
          </a:blipFill>
          <a:ln>
            <a:noFill/>
          </a:ln>
        </p:spPr>
      </p:sp>
      <p:sp>
        <p:nvSpPr>
          <p:cNvPr id="762" name="Google Shape;762;p22"/>
          <p:cNvSpPr/>
          <p:nvPr/>
        </p:nvSpPr>
        <p:spPr>
          <a:xfrm>
            <a:off x="8902141" y="8785012"/>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4">
              <a:alphaModFix/>
            </a:blip>
            <a:stretch>
              <a:fillRect b="0" l="0" r="0" t="0"/>
            </a:stretch>
          </a:blipFill>
          <a:ln>
            <a:noFill/>
          </a:ln>
        </p:spPr>
      </p:sp>
      <p:sp>
        <p:nvSpPr>
          <p:cNvPr id="763" name="Google Shape;763;p22"/>
          <p:cNvSpPr/>
          <p:nvPr/>
        </p:nvSpPr>
        <p:spPr>
          <a:xfrm>
            <a:off x="6716897" y="8918010"/>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5">
              <a:alphaModFix/>
            </a:blip>
            <a:stretch>
              <a:fillRect b="0" l="0" r="-308" t="0"/>
            </a:stretch>
          </a:blipFill>
          <a:ln>
            <a:noFill/>
          </a:ln>
        </p:spPr>
      </p:sp>
      <p:sp>
        <p:nvSpPr>
          <p:cNvPr id="764" name="Google Shape;764;p22"/>
          <p:cNvSpPr/>
          <p:nvPr/>
        </p:nvSpPr>
        <p:spPr>
          <a:xfrm>
            <a:off x="4737544" y="8962177"/>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6">
              <a:alphaModFix/>
            </a:blip>
            <a:stretch>
              <a:fillRect b="0" l="0" r="0" t="0"/>
            </a:stretch>
          </a:blipFill>
          <a:ln>
            <a:noFill/>
          </a:ln>
        </p:spPr>
      </p:sp>
      <p:sp>
        <p:nvSpPr>
          <p:cNvPr id="765" name="Google Shape;765;p22"/>
          <p:cNvSpPr/>
          <p:nvPr/>
        </p:nvSpPr>
        <p:spPr>
          <a:xfrm>
            <a:off x="4737544" y="8962177"/>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7">
              <a:alphaModFix/>
            </a:blip>
            <a:stretch>
              <a:fillRect b="0" l="0" r="0" t="0"/>
            </a:stretch>
          </a:blipFill>
          <a:ln>
            <a:noFill/>
          </a:ln>
        </p:spPr>
      </p:sp>
      <p:sp>
        <p:nvSpPr>
          <p:cNvPr id="766" name="Google Shape;766;p22"/>
          <p:cNvSpPr/>
          <p:nvPr/>
        </p:nvSpPr>
        <p:spPr>
          <a:xfrm>
            <a:off x="0" y="0"/>
            <a:ext cx="2373706" cy="2462898"/>
          </a:xfrm>
          <a:custGeom>
            <a:rect b="b" l="l" r="r" t="t"/>
            <a:pathLst>
              <a:path extrusionOk="0" h="2462898" w="2373706">
                <a:moveTo>
                  <a:pt x="0" y="0"/>
                </a:moveTo>
                <a:lnTo>
                  <a:pt x="2373706" y="0"/>
                </a:lnTo>
                <a:lnTo>
                  <a:pt x="2373706" y="2462898"/>
                </a:lnTo>
                <a:lnTo>
                  <a:pt x="0" y="2462898"/>
                </a:lnTo>
                <a:lnTo>
                  <a:pt x="0" y="0"/>
                </a:lnTo>
                <a:close/>
              </a:path>
            </a:pathLst>
          </a:custGeom>
          <a:blipFill rotWithShape="1">
            <a:blip r:embed="rId18">
              <a:alphaModFix/>
            </a:blip>
            <a:stretch>
              <a:fillRect b="0" l="0" r="0" t="0"/>
            </a:stretch>
          </a:blipFill>
          <a:ln>
            <a:noFill/>
          </a:ln>
        </p:spPr>
      </p:sp>
      <p:sp>
        <p:nvSpPr>
          <p:cNvPr id="767" name="Google Shape;767;p22"/>
          <p:cNvSpPr/>
          <p:nvPr/>
        </p:nvSpPr>
        <p:spPr>
          <a:xfrm>
            <a:off x="0" y="0"/>
            <a:ext cx="2373706" cy="2462898"/>
          </a:xfrm>
          <a:custGeom>
            <a:rect b="b" l="l" r="r" t="t"/>
            <a:pathLst>
              <a:path extrusionOk="0" h="2462898" w="2373706">
                <a:moveTo>
                  <a:pt x="0" y="0"/>
                </a:moveTo>
                <a:lnTo>
                  <a:pt x="2373706" y="0"/>
                </a:lnTo>
                <a:lnTo>
                  <a:pt x="2373706" y="2462898"/>
                </a:lnTo>
                <a:lnTo>
                  <a:pt x="0" y="2462898"/>
                </a:lnTo>
                <a:lnTo>
                  <a:pt x="0" y="0"/>
                </a:lnTo>
                <a:close/>
              </a:path>
            </a:pathLst>
          </a:custGeom>
          <a:blipFill rotWithShape="1">
            <a:blip r:embed="rId19">
              <a:alphaModFix/>
            </a:blip>
            <a:stretch>
              <a:fillRect b="0" l="0" r="0" t="0"/>
            </a:stretch>
          </a:blipFill>
          <a:ln>
            <a:noFill/>
          </a:ln>
        </p:spPr>
      </p:sp>
      <p:sp>
        <p:nvSpPr>
          <p:cNvPr id="768" name="Google Shape;768;p22"/>
          <p:cNvSpPr/>
          <p:nvPr/>
        </p:nvSpPr>
        <p:spPr>
          <a:xfrm>
            <a:off x="5542340" y="206854"/>
            <a:ext cx="7203338" cy="4801048"/>
          </a:xfrm>
          <a:custGeom>
            <a:rect b="b" l="l" r="r" t="t"/>
            <a:pathLst>
              <a:path extrusionOk="0" h="4801048" w="7203338">
                <a:moveTo>
                  <a:pt x="0" y="0"/>
                </a:moveTo>
                <a:lnTo>
                  <a:pt x="7203339" y="0"/>
                </a:lnTo>
                <a:lnTo>
                  <a:pt x="7203339" y="4801048"/>
                </a:lnTo>
                <a:lnTo>
                  <a:pt x="0" y="4801048"/>
                </a:lnTo>
                <a:lnTo>
                  <a:pt x="0" y="0"/>
                </a:lnTo>
                <a:close/>
              </a:path>
            </a:pathLst>
          </a:custGeom>
          <a:blipFill rotWithShape="1">
            <a:blip r:embed="rId20">
              <a:alphaModFix/>
            </a:blip>
            <a:stretch>
              <a:fillRect b="0" l="0" r="0" t="0"/>
            </a:stretch>
          </a:blipFill>
          <a:ln>
            <a:noFill/>
          </a:ln>
        </p:spPr>
      </p:sp>
      <p:sp>
        <p:nvSpPr>
          <p:cNvPr id="769" name="Google Shape;769;p22"/>
          <p:cNvSpPr/>
          <p:nvPr/>
        </p:nvSpPr>
        <p:spPr>
          <a:xfrm>
            <a:off x="5542340" y="206854"/>
            <a:ext cx="7203338" cy="4801048"/>
          </a:xfrm>
          <a:custGeom>
            <a:rect b="b" l="l" r="r" t="t"/>
            <a:pathLst>
              <a:path extrusionOk="0" h="4801048" w="7203338">
                <a:moveTo>
                  <a:pt x="0" y="0"/>
                </a:moveTo>
                <a:lnTo>
                  <a:pt x="7203339" y="0"/>
                </a:lnTo>
                <a:lnTo>
                  <a:pt x="7203339" y="4801048"/>
                </a:lnTo>
                <a:lnTo>
                  <a:pt x="0" y="4801048"/>
                </a:lnTo>
                <a:lnTo>
                  <a:pt x="0" y="0"/>
                </a:lnTo>
                <a:close/>
              </a:path>
            </a:pathLst>
          </a:custGeom>
          <a:blipFill rotWithShape="1">
            <a:blip r:embed="rId21">
              <a:alphaModFix/>
            </a:blip>
            <a:stretch>
              <a:fillRect b="0" l="0" r="0" t="0"/>
            </a:stretch>
          </a:blipFill>
          <a:ln>
            <a:noFill/>
          </a:ln>
        </p:spPr>
      </p:sp>
      <p:sp>
        <p:nvSpPr>
          <p:cNvPr id="770" name="Google Shape;770;p22"/>
          <p:cNvSpPr txBox="1"/>
          <p:nvPr/>
        </p:nvSpPr>
        <p:spPr>
          <a:xfrm>
            <a:off x="5399370" y="3424114"/>
            <a:ext cx="7923066" cy="233934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8100" u="none" cap="none" strike="noStrike">
                <a:solidFill>
                  <a:srgbClr val="0E3B44"/>
                </a:solidFill>
                <a:latin typeface="Arial"/>
                <a:ea typeface="Arial"/>
                <a:cs typeface="Arial"/>
                <a:sym typeface="Arial"/>
              </a:rPr>
              <a:t>Energiearmut </a:t>
            </a:r>
            <a:endParaRPr/>
          </a:p>
          <a:p>
            <a:pPr indent="0" lvl="0" marL="0" marR="0" rtl="0" algn="ctr">
              <a:lnSpc>
                <a:spcPct val="140000"/>
              </a:lnSpc>
              <a:spcBef>
                <a:spcPts val="0"/>
              </a:spcBef>
              <a:spcAft>
                <a:spcPts val="0"/>
              </a:spcAft>
              <a:buNone/>
            </a:pPr>
            <a:r>
              <a:rPr b="1" i="0" lang="en-US" sz="4200" u="none" cap="none" strike="noStrike">
                <a:solidFill>
                  <a:srgbClr val="0E3B44"/>
                </a:solidFill>
                <a:latin typeface="Arial"/>
                <a:ea typeface="Arial"/>
                <a:cs typeface="Arial"/>
                <a:sym typeface="Arial"/>
              </a:rPr>
              <a:t>in Deutschland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23"/>
          <p:cNvSpPr/>
          <p:nvPr/>
        </p:nvSpPr>
        <p:spPr>
          <a:xfrm>
            <a:off x="1193797" y="484194"/>
            <a:ext cx="15900397" cy="9557795"/>
          </a:xfrm>
          <a:custGeom>
            <a:rect b="b" l="l" r="r" t="t"/>
            <a:pathLst>
              <a:path extrusionOk="0" h="9557795" w="15900397">
                <a:moveTo>
                  <a:pt x="0" y="0"/>
                </a:moveTo>
                <a:lnTo>
                  <a:pt x="15900397" y="0"/>
                </a:lnTo>
                <a:lnTo>
                  <a:pt x="15900397" y="9557794"/>
                </a:lnTo>
                <a:lnTo>
                  <a:pt x="0" y="9557794"/>
                </a:lnTo>
                <a:lnTo>
                  <a:pt x="0" y="0"/>
                </a:lnTo>
                <a:close/>
              </a:path>
            </a:pathLst>
          </a:custGeom>
          <a:blipFill rotWithShape="1">
            <a:blip r:embed="rId3">
              <a:alphaModFix/>
            </a:blip>
            <a:stretch>
              <a:fillRect b="0" l="0" r="0" t="0"/>
            </a:stretch>
          </a:blipFill>
          <a:ln>
            <a:noFill/>
          </a:ln>
        </p:spPr>
      </p:sp>
      <p:sp>
        <p:nvSpPr>
          <p:cNvPr id="776" name="Google Shape;776;p23"/>
          <p:cNvSpPr/>
          <p:nvPr/>
        </p:nvSpPr>
        <p:spPr>
          <a:xfrm>
            <a:off x="12616424" y="1801978"/>
            <a:ext cx="5091713" cy="6788953"/>
          </a:xfrm>
          <a:custGeom>
            <a:rect b="b" l="l" r="r" t="t"/>
            <a:pathLst>
              <a:path extrusionOk="0" h="6788953" w="5091713">
                <a:moveTo>
                  <a:pt x="0" y="0"/>
                </a:moveTo>
                <a:lnTo>
                  <a:pt x="5091713" y="0"/>
                </a:lnTo>
                <a:lnTo>
                  <a:pt x="5091713" y="6788953"/>
                </a:lnTo>
                <a:lnTo>
                  <a:pt x="0" y="6788953"/>
                </a:lnTo>
                <a:lnTo>
                  <a:pt x="0" y="0"/>
                </a:lnTo>
                <a:close/>
              </a:path>
            </a:pathLst>
          </a:custGeom>
          <a:blipFill rotWithShape="1">
            <a:blip r:embed="rId4">
              <a:alphaModFix/>
            </a:blip>
            <a:stretch>
              <a:fillRect b="0" l="0" r="0" t="0"/>
            </a:stretch>
          </a:blipFill>
          <a:ln>
            <a:noFill/>
          </a:ln>
        </p:spPr>
      </p:sp>
      <p:sp>
        <p:nvSpPr>
          <p:cNvPr id="777" name="Google Shape;777;p23"/>
          <p:cNvSpPr/>
          <p:nvPr/>
        </p:nvSpPr>
        <p:spPr>
          <a:xfrm>
            <a:off x="12616424" y="1801978"/>
            <a:ext cx="5091713" cy="6788953"/>
          </a:xfrm>
          <a:custGeom>
            <a:rect b="b" l="l" r="r" t="t"/>
            <a:pathLst>
              <a:path extrusionOk="0" h="6788953" w="5091713">
                <a:moveTo>
                  <a:pt x="0" y="0"/>
                </a:moveTo>
                <a:lnTo>
                  <a:pt x="5091713" y="0"/>
                </a:lnTo>
                <a:lnTo>
                  <a:pt x="5091713" y="6788953"/>
                </a:lnTo>
                <a:lnTo>
                  <a:pt x="0" y="6788953"/>
                </a:lnTo>
                <a:lnTo>
                  <a:pt x="0" y="0"/>
                </a:lnTo>
                <a:close/>
              </a:path>
            </a:pathLst>
          </a:custGeom>
          <a:blipFill rotWithShape="1">
            <a:blip r:embed="rId5">
              <a:alphaModFix/>
            </a:blip>
            <a:stretch>
              <a:fillRect b="0" l="0" r="0" t="0"/>
            </a:stretch>
          </a:blipFill>
          <a:ln>
            <a:noFill/>
          </a:ln>
        </p:spPr>
      </p:sp>
      <p:sp>
        <p:nvSpPr>
          <p:cNvPr id="778" name="Google Shape;778;p23"/>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6">
              <a:alphaModFix/>
            </a:blip>
            <a:stretch>
              <a:fillRect b="0" l="0" r="0" t="0"/>
            </a:stretch>
          </a:blipFill>
          <a:ln>
            <a:noFill/>
          </a:ln>
        </p:spPr>
      </p:sp>
      <p:sp>
        <p:nvSpPr>
          <p:cNvPr id="779" name="Google Shape;779;p23"/>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7">
              <a:alphaModFix/>
            </a:blip>
            <a:stretch>
              <a:fillRect b="0" l="0" r="0" t="0"/>
            </a:stretch>
          </a:blipFill>
          <a:ln>
            <a:noFill/>
          </a:ln>
        </p:spPr>
      </p:sp>
      <p:sp>
        <p:nvSpPr>
          <p:cNvPr id="780" name="Google Shape;780;p23"/>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8">
              <a:alphaModFix/>
            </a:blip>
            <a:stretch>
              <a:fillRect b="0" l="0" r="0" t="0"/>
            </a:stretch>
          </a:blipFill>
          <a:ln>
            <a:noFill/>
          </a:ln>
        </p:spPr>
      </p:sp>
      <p:sp>
        <p:nvSpPr>
          <p:cNvPr id="781" name="Google Shape;781;p23"/>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9">
              <a:alphaModFix/>
            </a:blip>
            <a:stretch>
              <a:fillRect b="0" l="0" r="0" t="0"/>
            </a:stretch>
          </a:blipFill>
          <a:ln>
            <a:noFill/>
          </a:ln>
        </p:spPr>
      </p:sp>
      <p:sp>
        <p:nvSpPr>
          <p:cNvPr id="782" name="Google Shape;782;p23"/>
          <p:cNvSpPr txBox="1"/>
          <p:nvPr/>
        </p:nvSpPr>
        <p:spPr>
          <a:xfrm>
            <a:off x="1257300" y="930192"/>
            <a:ext cx="6600320" cy="1226153"/>
          </a:xfrm>
          <a:prstGeom prst="rect">
            <a:avLst/>
          </a:prstGeom>
          <a:noFill/>
          <a:ln>
            <a:noFill/>
          </a:ln>
        </p:spPr>
        <p:txBody>
          <a:bodyPr anchorCtr="0" anchor="t" bIns="0" lIns="0" spcFirstLastPara="1" rIns="0" wrap="square" tIns="0">
            <a:spAutoFit/>
          </a:bodyPr>
          <a:lstStyle/>
          <a:p>
            <a:pPr indent="0" lvl="0" marL="0" marR="0" rtl="0" algn="l">
              <a:lnSpc>
                <a:spcPct val="139993"/>
              </a:lnSpc>
              <a:spcBef>
                <a:spcPts val="0"/>
              </a:spcBef>
              <a:spcAft>
                <a:spcPts val="0"/>
              </a:spcAft>
              <a:buNone/>
            </a:pPr>
            <a:r>
              <a:rPr b="0" i="0" lang="en-US" sz="6476" u="none" cap="none" strike="noStrike">
                <a:solidFill>
                  <a:srgbClr val="0E3B44"/>
                </a:solidFill>
                <a:latin typeface="Arial"/>
                <a:ea typeface="Arial"/>
                <a:cs typeface="Arial"/>
                <a:sym typeface="Arial"/>
              </a:rPr>
              <a:t> Aktuelle Situation</a:t>
            </a:r>
            <a:endParaRPr/>
          </a:p>
        </p:txBody>
      </p:sp>
      <p:sp>
        <p:nvSpPr>
          <p:cNvPr id="783" name="Google Shape;783;p23"/>
          <p:cNvSpPr txBox="1"/>
          <p:nvPr/>
        </p:nvSpPr>
        <p:spPr>
          <a:xfrm>
            <a:off x="1665237" y="2156348"/>
            <a:ext cx="9827700" cy="1911000"/>
          </a:xfrm>
          <a:prstGeom prst="rect">
            <a:avLst/>
          </a:prstGeom>
          <a:noFill/>
          <a:ln>
            <a:noFill/>
          </a:ln>
        </p:spPr>
        <p:txBody>
          <a:bodyPr anchorCtr="0" anchor="t" bIns="0" lIns="0" spcFirstLastPara="1" rIns="0" wrap="square" tIns="0">
            <a:spAutoFit/>
          </a:bodyPr>
          <a:lstStyle/>
          <a:p>
            <a:pPr indent="0" lvl="0" marL="0" marR="0" rtl="0" algn="l">
              <a:lnSpc>
                <a:spcPct val="144000"/>
              </a:lnSpc>
              <a:spcBef>
                <a:spcPts val="0"/>
              </a:spcBef>
              <a:spcAft>
                <a:spcPts val="0"/>
              </a:spcAft>
              <a:buNone/>
            </a:pPr>
            <a:r>
              <a:rPr b="0" i="0" lang="en-US" sz="3200" u="none" cap="none" strike="noStrike">
                <a:solidFill>
                  <a:srgbClr val="000000"/>
                </a:solidFill>
                <a:latin typeface="Arial"/>
                <a:ea typeface="Arial"/>
                <a:cs typeface="Arial"/>
                <a:sym typeface="Arial"/>
              </a:rPr>
              <a:t>•Deutschland fehlt die notwendige Datenqualität, um angemessene Maßnahmen zur Verringerung der Energiearmut.</a:t>
            </a:r>
            <a:endParaRPr/>
          </a:p>
        </p:txBody>
      </p:sp>
      <p:sp>
        <p:nvSpPr>
          <p:cNvPr id="784" name="Google Shape;784;p23"/>
          <p:cNvSpPr txBox="1"/>
          <p:nvPr/>
        </p:nvSpPr>
        <p:spPr>
          <a:xfrm>
            <a:off x="1717424" y="4223845"/>
            <a:ext cx="10783200" cy="2200800"/>
          </a:xfrm>
          <a:prstGeom prst="rect">
            <a:avLst/>
          </a:prstGeom>
          <a:noFill/>
          <a:ln>
            <a:noFill/>
          </a:ln>
        </p:spPr>
        <p:txBody>
          <a:bodyPr anchorCtr="0" anchor="t" bIns="0" lIns="0" spcFirstLastPara="1" rIns="0" wrap="square" tIns="0">
            <a:spAutoFit/>
          </a:bodyPr>
          <a:lstStyle/>
          <a:p>
            <a:pPr indent="0" lvl="0" marL="0" marR="0" rtl="0" algn="l">
              <a:lnSpc>
                <a:spcPct val="202781"/>
              </a:lnSpc>
              <a:spcBef>
                <a:spcPts val="0"/>
              </a:spcBef>
              <a:spcAft>
                <a:spcPts val="0"/>
              </a:spcAft>
              <a:buNone/>
            </a:pPr>
            <a:r>
              <a:rPr b="0" i="0" lang="en-US" sz="3200" u="none" cap="none" strike="noStrike">
                <a:solidFill>
                  <a:srgbClr val="000000"/>
                </a:solidFill>
                <a:latin typeface="Arial"/>
                <a:ea typeface="Arial"/>
                <a:cs typeface="Arial"/>
                <a:sym typeface="Arial"/>
              </a:rPr>
              <a:t>•Deutschland hat keine offizielle Definition</a:t>
            </a:r>
            <a:endParaRPr/>
          </a:p>
          <a:p>
            <a:pPr indent="0" lvl="0" marL="0" marR="0" rtl="0" algn="l">
              <a:lnSpc>
                <a:spcPct val="144000"/>
              </a:lnSpc>
              <a:spcBef>
                <a:spcPts val="0"/>
              </a:spcBef>
              <a:spcAft>
                <a:spcPts val="0"/>
              </a:spcAft>
              <a:buNone/>
            </a:pPr>
            <a:r>
              <a:rPr b="0" i="0" lang="en-US" sz="3200" u="none" cap="none" strike="noStrike">
                <a:solidFill>
                  <a:srgbClr val="000000"/>
                </a:solidFill>
                <a:latin typeface="Arial"/>
                <a:ea typeface="Arial"/>
                <a:cs typeface="Arial"/>
                <a:sym typeface="Arial"/>
              </a:rPr>
              <a:t>•Zwischen 2,7 und 6,5 Millionen Haushalte* in Deutschland sind von Energiearmut betroffen </a:t>
            </a:r>
            <a:endParaRPr/>
          </a:p>
        </p:txBody>
      </p:sp>
      <p:sp>
        <p:nvSpPr>
          <p:cNvPr id="785" name="Google Shape;785;p23"/>
          <p:cNvSpPr txBox="1"/>
          <p:nvPr/>
        </p:nvSpPr>
        <p:spPr>
          <a:xfrm>
            <a:off x="1717349" y="6581146"/>
            <a:ext cx="9723600" cy="2020800"/>
          </a:xfrm>
          <a:prstGeom prst="rect">
            <a:avLst/>
          </a:prstGeom>
          <a:noFill/>
          <a:ln>
            <a:noFill/>
          </a:ln>
        </p:spPr>
        <p:txBody>
          <a:bodyPr anchorCtr="0" anchor="t" bIns="0" lIns="0" spcFirstLastPara="1" rIns="0" wrap="square" tIns="0">
            <a:spAutoFit/>
          </a:bodyPr>
          <a:lstStyle/>
          <a:p>
            <a:pPr indent="0" lvl="0" marL="0" marR="0" rtl="0" algn="l">
              <a:lnSpc>
                <a:spcPct val="154996"/>
              </a:lnSpc>
              <a:spcBef>
                <a:spcPts val="0"/>
              </a:spcBef>
              <a:spcAft>
                <a:spcPts val="0"/>
              </a:spcAft>
              <a:buNone/>
            </a:pPr>
            <a:r>
              <a:rPr b="0" i="0" lang="en-US" sz="3202" u="none" cap="none" strike="noStrike">
                <a:solidFill>
                  <a:srgbClr val="000000"/>
                </a:solidFill>
                <a:latin typeface="Arial"/>
                <a:ea typeface="Arial"/>
                <a:cs typeface="Arial"/>
                <a:sym typeface="Arial"/>
              </a:rPr>
              <a:t>• Ungefähr 1 von 10 Haushalten kann sich nicht leisten ausreichende Heizung während der Wintermonate. </a:t>
            </a:r>
            <a:endParaRPr/>
          </a:p>
        </p:txBody>
      </p:sp>
      <p:sp>
        <p:nvSpPr>
          <p:cNvPr id="786" name="Google Shape;786;p23"/>
          <p:cNvSpPr txBox="1"/>
          <p:nvPr/>
        </p:nvSpPr>
        <p:spPr>
          <a:xfrm>
            <a:off x="1717424" y="8601956"/>
            <a:ext cx="9438900" cy="1206900"/>
          </a:xfrm>
          <a:prstGeom prst="rect">
            <a:avLst/>
          </a:prstGeom>
          <a:noFill/>
          <a:ln>
            <a:noFill/>
          </a:ln>
        </p:spPr>
        <p:txBody>
          <a:bodyPr anchorCtr="0" anchor="t" bIns="0" lIns="0" spcFirstLastPara="1" rIns="0" wrap="square" tIns="0">
            <a:spAutoFit/>
          </a:bodyPr>
          <a:lstStyle/>
          <a:p>
            <a:pPr indent="0" lvl="0" marL="0" marR="0" rtl="0" algn="l">
              <a:lnSpc>
                <a:spcPct val="145000"/>
              </a:lnSpc>
              <a:spcBef>
                <a:spcPts val="0"/>
              </a:spcBef>
              <a:spcAft>
                <a:spcPts val="0"/>
              </a:spcAft>
              <a:buNone/>
            </a:pPr>
            <a:r>
              <a:rPr b="0" i="0" lang="en-US" sz="3200" u="none" cap="none" strike="noStrike">
                <a:solidFill>
                  <a:srgbClr val="000000"/>
                </a:solidFill>
                <a:latin typeface="Arial"/>
                <a:ea typeface="Arial"/>
                <a:cs typeface="Arial"/>
                <a:sym typeface="Arial"/>
              </a:rPr>
              <a:t>•Im Jahr 2021 werden rund 230.000 Haushalte in Deutschland war mit Stromausfällen konfrontiert. </a:t>
            </a:r>
            <a:endParaRPr/>
          </a:p>
        </p:txBody>
      </p:sp>
      <p:sp>
        <p:nvSpPr>
          <p:cNvPr id="787" name="Google Shape;787;p23"/>
          <p:cNvSpPr txBox="1"/>
          <p:nvPr/>
        </p:nvSpPr>
        <p:spPr>
          <a:xfrm>
            <a:off x="11635675" y="9599931"/>
            <a:ext cx="6285600" cy="3336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b="1" i="0" lang="en-US" sz="2167" u="none" cap="none" strike="noStrike">
                <a:solidFill>
                  <a:srgbClr val="000000"/>
                </a:solidFill>
                <a:latin typeface="Arial"/>
                <a:ea typeface="Arial"/>
                <a:cs typeface="Arial"/>
                <a:sym typeface="Arial"/>
              </a:rPr>
              <a:t>*Durchschnittliche deutsche Haushaltsgröße =2</a:t>
            </a:r>
            <a:endParaRPr/>
          </a:p>
        </p:txBody>
      </p:sp>
      <p:sp>
        <p:nvSpPr>
          <p:cNvPr id="788" name="Google Shape;788;p23"/>
          <p:cNvSpPr txBox="1"/>
          <p:nvPr/>
        </p:nvSpPr>
        <p:spPr>
          <a:xfrm>
            <a:off x="13910329" y="8923020"/>
            <a:ext cx="2537612" cy="3448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Quellen: 1, 2, 3, 8, 9, 10</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24"/>
          <p:cNvSpPr/>
          <p:nvPr/>
        </p:nvSpPr>
        <p:spPr>
          <a:xfrm>
            <a:off x="1193797" y="484194"/>
            <a:ext cx="15900397" cy="2115550"/>
          </a:xfrm>
          <a:custGeom>
            <a:rect b="b" l="l" r="r" t="t"/>
            <a:pathLst>
              <a:path extrusionOk="0" h="2115550" w="15900397">
                <a:moveTo>
                  <a:pt x="0" y="0"/>
                </a:moveTo>
                <a:lnTo>
                  <a:pt x="15900397" y="0"/>
                </a:lnTo>
                <a:lnTo>
                  <a:pt x="15900397" y="2115550"/>
                </a:lnTo>
                <a:lnTo>
                  <a:pt x="0" y="2115550"/>
                </a:lnTo>
                <a:lnTo>
                  <a:pt x="0" y="0"/>
                </a:lnTo>
                <a:close/>
              </a:path>
            </a:pathLst>
          </a:custGeom>
          <a:blipFill rotWithShape="1">
            <a:blip r:embed="rId3">
              <a:alphaModFix/>
            </a:blip>
            <a:stretch>
              <a:fillRect b="0" l="0" r="0" t="0"/>
            </a:stretch>
          </a:blipFill>
          <a:ln>
            <a:noFill/>
          </a:ln>
        </p:spPr>
      </p:sp>
      <p:sp>
        <p:nvSpPr>
          <p:cNvPr id="794" name="Google Shape;794;p24"/>
          <p:cNvSpPr/>
          <p:nvPr/>
        </p:nvSpPr>
        <p:spPr>
          <a:xfrm>
            <a:off x="1521585" y="3885770"/>
            <a:ext cx="15682012" cy="1999451"/>
          </a:xfrm>
          <a:custGeom>
            <a:rect b="b" l="l" r="r" t="t"/>
            <a:pathLst>
              <a:path extrusionOk="0" h="1999451" w="15682012">
                <a:moveTo>
                  <a:pt x="0" y="0"/>
                </a:moveTo>
                <a:lnTo>
                  <a:pt x="15682013" y="0"/>
                </a:lnTo>
                <a:lnTo>
                  <a:pt x="15682013" y="1999451"/>
                </a:lnTo>
                <a:lnTo>
                  <a:pt x="0" y="1999451"/>
                </a:lnTo>
                <a:lnTo>
                  <a:pt x="0" y="0"/>
                </a:lnTo>
                <a:close/>
              </a:path>
            </a:pathLst>
          </a:custGeom>
          <a:blipFill rotWithShape="1">
            <a:blip r:embed="rId4">
              <a:alphaModFix/>
            </a:blip>
            <a:stretch>
              <a:fillRect b="0" l="0" r="0" t="0"/>
            </a:stretch>
          </a:blipFill>
          <a:ln>
            <a:noFill/>
          </a:ln>
        </p:spPr>
      </p:sp>
      <p:sp>
        <p:nvSpPr>
          <p:cNvPr id="795" name="Google Shape;795;p24"/>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5">
              <a:alphaModFix/>
            </a:blip>
            <a:stretch>
              <a:fillRect b="0" l="0" r="0" t="0"/>
            </a:stretch>
          </a:blipFill>
          <a:ln>
            <a:noFill/>
          </a:ln>
        </p:spPr>
      </p:sp>
      <p:sp>
        <p:nvSpPr>
          <p:cNvPr id="796" name="Google Shape;796;p24"/>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6">
              <a:alphaModFix/>
            </a:blip>
            <a:stretch>
              <a:fillRect b="0" l="0" r="0" t="0"/>
            </a:stretch>
          </a:blipFill>
          <a:ln>
            <a:noFill/>
          </a:ln>
        </p:spPr>
      </p:sp>
      <p:sp>
        <p:nvSpPr>
          <p:cNvPr id="797" name="Google Shape;797;p24"/>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7">
              <a:alphaModFix/>
            </a:blip>
            <a:stretch>
              <a:fillRect b="0" l="0" r="0" t="0"/>
            </a:stretch>
          </a:blipFill>
          <a:ln>
            <a:noFill/>
          </a:ln>
        </p:spPr>
      </p:sp>
      <p:sp>
        <p:nvSpPr>
          <p:cNvPr id="798" name="Google Shape;798;p24"/>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8">
              <a:alphaModFix/>
            </a:blip>
            <a:stretch>
              <a:fillRect b="0" l="0" r="0" t="0"/>
            </a:stretch>
          </a:blipFill>
          <a:ln>
            <a:noFill/>
          </a:ln>
        </p:spPr>
      </p:sp>
      <p:sp>
        <p:nvSpPr>
          <p:cNvPr id="799" name="Google Shape;799;p24"/>
          <p:cNvSpPr txBox="1"/>
          <p:nvPr/>
        </p:nvSpPr>
        <p:spPr>
          <a:xfrm>
            <a:off x="1257300" y="930192"/>
            <a:ext cx="6600320" cy="1226153"/>
          </a:xfrm>
          <a:prstGeom prst="rect">
            <a:avLst/>
          </a:prstGeom>
          <a:noFill/>
          <a:ln>
            <a:noFill/>
          </a:ln>
        </p:spPr>
        <p:txBody>
          <a:bodyPr anchorCtr="0" anchor="t" bIns="0" lIns="0" spcFirstLastPara="1" rIns="0" wrap="square" tIns="0">
            <a:spAutoFit/>
          </a:bodyPr>
          <a:lstStyle/>
          <a:p>
            <a:pPr indent="0" lvl="0" marL="0" marR="0" rtl="0" algn="l">
              <a:lnSpc>
                <a:spcPct val="139993"/>
              </a:lnSpc>
              <a:spcBef>
                <a:spcPts val="0"/>
              </a:spcBef>
              <a:spcAft>
                <a:spcPts val="0"/>
              </a:spcAft>
              <a:buNone/>
            </a:pPr>
            <a:r>
              <a:rPr b="0" i="0" lang="en-US" sz="6476" u="none" cap="none" strike="noStrike">
                <a:solidFill>
                  <a:srgbClr val="0E3B44"/>
                </a:solidFill>
                <a:latin typeface="Arial"/>
                <a:ea typeface="Arial"/>
                <a:cs typeface="Arial"/>
                <a:sym typeface="Arial"/>
              </a:rPr>
              <a:t> Aktuelle Situation</a:t>
            </a:r>
            <a:endParaRPr/>
          </a:p>
        </p:txBody>
      </p:sp>
      <p:sp>
        <p:nvSpPr>
          <p:cNvPr id="800" name="Google Shape;800;p24"/>
          <p:cNvSpPr txBox="1"/>
          <p:nvPr/>
        </p:nvSpPr>
        <p:spPr>
          <a:xfrm>
            <a:off x="1697926" y="6766098"/>
            <a:ext cx="15046971" cy="1339101"/>
          </a:xfrm>
          <a:prstGeom prst="rect">
            <a:avLst/>
          </a:prstGeom>
          <a:noFill/>
          <a:ln>
            <a:noFill/>
          </a:ln>
        </p:spPr>
        <p:txBody>
          <a:bodyPr anchorCtr="0" anchor="t" bIns="0" lIns="0" spcFirstLastPara="1" rIns="0" wrap="square" tIns="0">
            <a:spAutoFit/>
          </a:bodyPr>
          <a:lstStyle/>
          <a:p>
            <a:pPr indent="0" lvl="0" marL="0" marR="0" rtl="0" algn="l">
              <a:lnSpc>
                <a:spcPct val="126666"/>
              </a:lnSpc>
              <a:spcBef>
                <a:spcPts val="0"/>
              </a:spcBef>
              <a:spcAft>
                <a:spcPts val="0"/>
              </a:spcAft>
              <a:buNone/>
            </a:pPr>
            <a:r>
              <a:rPr b="0" i="0" lang="en-US" sz="2700" u="none" cap="none" strike="noStrike">
                <a:solidFill>
                  <a:srgbClr val="000000"/>
                </a:solidFill>
                <a:latin typeface="Arial"/>
                <a:ea typeface="Arial"/>
                <a:cs typeface="Arial"/>
                <a:sym typeface="Arial"/>
              </a:rPr>
              <a:t>•(2024) Manche 10 % von 30 Millionen Haushalten in Deutschland noch immer auf fossile Brennstoffe angewiesen Heizung können ihre Wohnungen nicht ausreichend heizen oder sind durch die steigenden Energiekosten „stark belastet“.</a:t>
            </a:r>
            <a:endParaRPr/>
          </a:p>
        </p:txBody>
      </p:sp>
      <p:sp>
        <p:nvSpPr>
          <p:cNvPr id="801" name="Google Shape;801;p24"/>
          <p:cNvSpPr txBox="1"/>
          <p:nvPr/>
        </p:nvSpPr>
        <p:spPr>
          <a:xfrm>
            <a:off x="1664951" y="8248074"/>
            <a:ext cx="15538647" cy="910476"/>
          </a:xfrm>
          <a:prstGeom prst="rect">
            <a:avLst/>
          </a:prstGeom>
          <a:noFill/>
          <a:ln>
            <a:noFill/>
          </a:ln>
        </p:spPr>
        <p:txBody>
          <a:bodyPr anchorCtr="0" anchor="t" bIns="0" lIns="0" spcFirstLastPara="1" rIns="0" wrap="square" tIns="0">
            <a:spAutoFit/>
          </a:bodyPr>
          <a:lstStyle/>
          <a:p>
            <a:pPr indent="0" lvl="0" marL="0" marR="0" rtl="0" algn="l">
              <a:lnSpc>
                <a:spcPct val="126666"/>
              </a:lnSpc>
              <a:spcBef>
                <a:spcPts val="0"/>
              </a:spcBef>
              <a:spcAft>
                <a:spcPts val="0"/>
              </a:spcAft>
              <a:buNone/>
            </a:pPr>
            <a:r>
              <a:rPr b="0" i="0" lang="en-US" sz="2700" u="none" cap="none" strike="noStrike">
                <a:solidFill>
                  <a:srgbClr val="000000"/>
                </a:solidFill>
                <a:latin typeface="Arial"/>
                <a:ea typeface="Arial"/>
                <a:cs typeface="Arial"/>
                <a:sym typeface="Arial"/>
              </a:rPr>
              <a:t>•Mehr als 80 % dieser „gefährdeten Haushalte“ sind Mehrfamilienhäuser und fast alle davon sind Mieter (in Deutschland wohnen 58 % der Haushalte zur Miete)</a:t>
            </a:r>
            <a:endParaRPr/>
          </a:p>
        </p:txBody>
      </p:sp>
      <p:sp>
        <p:nvSpPr>
          <p:cNvPr id="802" name="Google Shape;802;p24"/>
          <p:cNvSpPr txBox="1"/>
          <p:nvPr/>
        </p:nvSpPr>
        <p:spPr>
          <a:xfrm>
            <a:off x="13685225" y="9317250"/>
            <a:ext cx="2926080" cy="327775"/>
          </a:xfrm>
          <a:prstGeom prst="rect">
            <a:avLst/>
          </a:prstGeom>
          <a:noFill/>
          <a:ln>
            <a:noFill/>
          </a:ln>
        </p:spPr>
        <p:txBody>
          <a:bodyPr anchorCtr="0" anchor="t" bIns="0" lIns="0" spcFirstLastPara="1" rIns="0" wrap="square" tIns="0">
            <a:spAutoFit/>
          </a:bodyPr>
          <a:lstStyle/>
          <a:p>
            <a:pPr indent="0" lvl="0" marL="0" marR="0" rtl="0" algn="l">
              <a:lnSpc>
                <a:spcPct val="126730"/>
              </a:lnSpc>
              <a:spcBef>
                <a:spcPts val="0"/>
              </a:spcBef>
              <a:spcAft>
                <a:spcPts val="0"/>
              </a:spcAft>
              <a:buNone/>
            </a:pPr>
            <a:r>
              <a:rPr b="1" i="1" lang="en-US" sz="1777" u="none" cap="none" strike="noStrike">
                <a:solidFill>
                  <a:srgbClr val="000000"/>
                </a:solidFill>
                <a:latin typeface="Arial"/>
                <a:ea typeface="Arial"/>
                <a:cs typeface="Arial"/>
                <a:sym typeface="Arial"/>
              </a:rPr>
              <a:t>Quellen: 1, 2, 3, 8, 9, 10, 23</a:t>
            </a:r>
            <a:endParaRPr/>
          </a:p>
        </p:txBody>
      </p:sp>
      <p:sp>
        <p:nvSpPr>
          <p:cNvPr id="803" name="Google Shape;803;p24"/>
          <p:cNvSpPr txBox="1"/>
          <p:nvPr/>
        </p:nvSpPr>
        <p:spPr>
          <a:xfrm>
            <a:off x="1664951" y="2290505"/>
            <a:ext cx="15371188" cy="1685163"/>
          </a:xfrm>
          <a:prstGeom prst="rect">
            <a:avLst/>
          </a:prstGeom>
          <a:noFill/>
          <a:ln>
            <a:noFill/>
          </a:ln>
        </p:spPr>
        <p:txBody>
          <a:bodyPr anchorCtr="0" anchor="t" bIns="0" lIns="0" spcFirstLastPara="1" rIns="0" wrap="square" tIns="0">
            <a:spAutoFit/>
          </a:bodyPr>
          <a:lstStyle/>
          <a:p>
            <a:pPr indent="0" lvl="0" marL="0" marR="0" rtl="0" algn="l">
              <a:lnSpc>
                <a:spcPct val="126000"/>
              </a:lnSpc>
              <a:spcBef>
                <a:spcPts val="0"/>
              </a:spcBef>
              <a:spcAft>
                <a:spcPts val="0"/>
              </a:spcAft>
              <a:buNone/>
            </a:pPr>
            <a:r>
              <a:rPr b="0" i="0" lang="en-US" sz="2600" u="none" cap="none" strike="noStrike">
                <a:solidFill>
                  <a:srgbClr val="000000"/>
                </a:solidFill>
                <a:latin typeface="Arial"/>
                <a:ea typeface="Arial"/>
                <a:cs typeface="Arial"/>
                <a:sym typeface="Arial"/>
              </a:rPr>
              <a:t>•Energiearmut betrifft zunehmend auch die Mittelschicht </a:t>
            </a:r>
            <a:endParaRPr/>
          </a:p>
          <a:p>
            <a:pPr indent="0" lvl="0" marL="0" marR="0" rtl="0" algn="l">
              <a:lnSpc>
                <a:spcPct val="126000"/>
              </a:lnSpc>
              <a:spcBef>
                <a:spcPts val="0"/>
              </a:spcBef>
              <a:spcAft>
                <a:spcPts val="0"/>
              </a:spcAft>
              <a:buNone/>
            </a:pPr>
            <a:r>
              <a:rPr b="0" i="0" lang="en-US" sz="2600" u="none" cap="none" strike="noStrike">
                <a:solidFill>
                  <a:srgbClr val="000000"/>
                </a:solidFill>
                <a:latin typeface="Arial"/>
                <a:ea typeface="Arial"/>
                <a:cs typeface="Arial"/>
                <a:sym typeface="Arial"/>
              </a:rPr>
              <a:t>•Im Jahr 2021 waren weniger als 15 % der Bevölkerung von Energiearmut betroffen, aber </a:t>
            </a:r>
            <a:endParaRPr/>
          </a:p>
          <a:p>
            <a:pPr indent="0" lvl="0" marL="0" marR="0" rtl="0" algn="l">
              <a:lnSpc>
                <a:spcPct val="126000"/>
              </a:lnSpc>
              <a:spcBef>
                <a:spcPts val="0"/>
              </a:spcBef>
              <a:spcAft>
                <a:spcPts val="0"/>
              </a:spcAft>
              <a:buNone/>
            </a:pPr>
            <a:r>
              <a:rPr b="0" i="0" lang="en-US" sz="2600" u="none" cap="none" strike="noStrike">
                <a:solidFill>
                  <a:srgbClr val="000000"/>
                </a:solidFill>
                <a:latin typeface="Arial"/>
                <a:ea typeface="Arial"/>
                <a:cs typeface="Arial"/>
                <a:sym typeface="Arial"/>
              </a:rPr>
              <a:t>•Aufgrund der Energiekrise in Europa waren etwa 25 % aller Bürger von Energiearmut betroffen (Mai 2022). </a:t>
            </a:r>
            <a:endParaRPr/>
          </a:p>
        </p:txBody>
      </p:sp>
      <p:sp>
        <p:nvSpPr>
          <p:cNvPr id="804" name="Google Shape;804;p24"/>
          <p:cNvSpPr txBox="1"/>
          <p:nvPr/>
        </p:nvSpPr>
        <p:spPr>
          <a:xfrm>
            <a:off x="1664951" y="4129459"/>
            <a:ext cx="15438815" cy="866013"/>
          </a:xfrm>
          <a:prstGeom prst="rect">
            <a:avLst/>
          </a:prstGeom>
          <a:noFill/>
          <a:ln>
            <a:noFill/>
          </a:ln>
        </p:spPr>
        <p:txBody>
          <a:bodyPr anchorCtr="0" anchor="t" bIns="0" lIns="0" spcFirstLastPara="1" rIns="0" wrap="square" tIns="0">
            <a:spAutoFit/>
          </a:bodyPr>
          <a:lstStyle/>
          <a:p>
            <a:pPr indent="0" lvl="0" marL="0" marR="0" rtl="0" algn="l">
              <a:lnSpc>
                <a:spcPct val="126000"/>
              </a:lnSpc>
              <a:spcBef>
                <a:spcPts val="0"/>
              </a:spcBef>
              <a:spcAft>
                <a:spcPts val="0"/>
              </a:spcAft>
              <a:buNone/>
            </a:pPr>
            <a:r>
              <a:rPr b="0" i="0" lang="en-US" sz="2600" u="none" cap="none" strike="noStrike">
                <a:solidFill>
                  <a:srgbClr val="000000"/>
                </a:solidFill>
                <a:latin typeface="Arial"/>
                <a:ea typeface="Arial"/>
                <a:cs typeface="Arial"/>
                <a:sym typeface="Arial"/>
              </a:rPr>
              <a:t>•„Untere Mittelschicht“ (Nettohaushaltseinkommen zwischen 60 und 80 % des Medianeinkommens), war die Wahrscheinlichkeit, „energiearm“ zu werden, doppelt so hoch wie ein Jahr zuvor.  </a:t>
            </a:r>
            <a:endParaRPr/>
          </a:p>
        </p:txBody>
      </p:sp>
      <p:sp>
        <p:nvSpPr>
          <p:cNvPr id="805" name="Google Shape;805;p24"/>
          <p:cNvSpPr txBox="1"/>
          <p:nvPr/>
        </p:nvSpPr>
        <p:spPr>
          <a:xfrm>
            <a:off x="1664951" y="5048936"/>
            <a:ext cx="14458236" cy="456438"/>
          </a:xfrm>
          <a:prstGeom prst="rect">
            <a:avLst/>
          </a:prstGeom>
          <a:noFill/>
          <a:ln>
            <a:noFill/>
          </a:ln>
        </p:spPr>
        <p:txBody>
          <a:bodyPr anchorCtr="0" anchor="t" bIns="0" lIns="0" spcFirstLastPara="1" rIns="0" wrap="square" tIns="0">
            <a:spAutoFit/>
          </a:bodyPr>
          <a:lstStyle/>
          <a:p>
            <a:pPr indent="0" lvl="0" marL="0" marR="0" rtl="0" algn="l">
              <a:lnSpc>
                <a:spcPct val="126000"/>
              </a:lnSpc>
              <a:spcBef>
                <a:spcPts val="0"/>
              </a:spcBef>
              <a:spcAft>
                <a:spcPts val="0"/>
              </a:spcAft>
              <a:buNone/>
            </a:pPr>
            <a:r>
              <a:rPr b="0" i="0" lang="en-US" sz="2600" u="none" cap="none" strike="noStrike">
                <a:solidFill>
                  <a:srgbClr val="000000"/>
                </a:solidFill>
                <a:latin typeface="Arial"/>
                <a:ea typeface="Arial"/>
                <a:cs typeface="Arial"/>
                <a:sym typeface="Arial"/>
              </a:rPr>
              <a:t>• Zwischen März 2022 und Juni 2023 war die Zahl der energiearmen Haushalte stieg auf 43 %.</a:t>
            </a:r>
            <a:endParaRPr/>
          </a:p>
        </p:txBody>
      </p:sp>
      <p:sp>
        <p:nvSpPr>
          <p:cNvPr id="806" name="Google Shape;806;p24"/>
          <p:cNvSpPr txBox="1"/>
          <p:nvPr/>
        </p:nvSpPr>
        <p:spPr>
          <a:xfrm>
            <a:off x="1697927" y="5710347"/>
            <a:ext cx="14392285" cy="912876"/>
          </a:xfrm>
          <a:prstGeom prst="rect">
            <a:avLst/>
          </a:prstGeom>
          <a:noFill/>
          <a:ln>
            <a:noFill/>
          </a:ln>
        </p:spPr>
        <p:txBody>
          <a:bodyPr anchorCtr="0" anchor="t" bIns="0" lIns="0" spcFirstLastPara="1" rIns="0" wrap="square" tIns="0">
            <a:spAutoFit/>
          </a:bodyPr>
          <a:lstStyle/>
          <a:p>
            <a:pPr indent="0" lvl="0" marL="0" marR="0" rtl="0" algn="l">
              <a:lnSpc>
                <a:spcPct val="126000"/>
              </a:lnSpc>
              <a:spcBef>
                <a:spcPts val="0"/>
              </a:spcBef>
              <a:spcAft>
                <a:spcPts val="0"/>
              </a:spcAft>
              <a:buNone/>
            </a:pPr>
            <a:r>
              <a:rPr b="0" i="0" lang="en-US" sz="2700" u="none" cap="none" strike="noStrike">
                <a:solidFill>
                  <a:srgbClr val="000000"/>
                </a:solidFill>
                <a:latin typeface="Arial"/>
                <a:ea typeface="Arial"/>
                <a:cs typeface="Arial"/>
                <a:sym typeface="Arial"/>
              </a:rPr>
              <a:t>•Die Energiekosten sind seit den Spitzenzeiten deutlich gesunken  aber Großhandelspreise für Gas und Strom liegen weiterhin über dem langjährigen Durchschnitt.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25"/>
          <p:cNvSpPr/>
          <p:nvPr/>
        </p:nvSpPr>
        <p:spPr>
          <a:xfrm>
            <a:off x="14979444" y="4094664"/>
            <a:ext cx="2388356" cy="3243939"/>
          </a:xfrm>
          <a:custGeom>
            <a:rect b="b" l="l" r="r" t="t"/>
            <a:pathLst>
              <a:path extrusionOk="0" h="3243939" w="2388356">
                <a:moveTo>
                  <a:pt x="0" y="0"/>
                </a:moveTo>
                <a:lnTo>
                  <a:pt x="2388355" y="0"/>
                </a:lnTo>
                <a:lnTo>
                  <a:pt x="2388355" y="3243939"/>
                </a:lnTo>
                <a:lnTo>
                  <a:pt x="0" y="3243939"/>
                </a:lnTo>
                <a:lnTo>
                  <a:pt x="0" y="0"/>
                </a:lnTo>
                <a:close/>
              </a:path>
            </a:pathLst>
          </a:custGeom>
          <a:blipFill rotWithShape="1">
            <a:blip r:embed="rId3">
              <a:alphaModFix/>
            </a:blip>
            <a:stretch>
              <a:fillRect b="0" l="0" r="0" t="0"/>
            </a:stretch>
          </a:blipFill>
          <a:ln>
            <a:noFill/>
          </a:ln>
        </p:spPr>
      </p:sp>
      <p:sp>
        <p:nvSpPr>
          <p:cNvPr id="812" name="Google Shape;812;p25"/>
          <p:cNvSpPr/>
          <p:nvPr/>
        </p:nvSpPr>
        <p:spPr>
          <a:xfrm>
            <a:off x="14979444" y="4094664"/>
            <a:ext cx="2388356" cy="3243939"/>
          </a:xfrm>
          <a:custGeom>
            <a:rect b="b" l="l" r="r" t="t"/>
            <a:pathLst>
              <a:path extrusionOk="0" h="3243939" w="2388356">
                <a:moveTo>
                  <a:pt x="0" y="0"/>
                </a:moveTo>
                <a:lnTo>
                  <a:pt x="2388355" y="0"/>
                </a:lnTo>
                <a:lnTo>
                  <a:pt x="2388355" y="3243939"/>
                </a:lnTo>
                <a:lnTo>
                  <a:pt x="0" y="3243939"/>
                </a:lnTo>
                <a:lnTo>
                  <a:pt x="0" y="0"/>
                </a:lnTo>
                <a:close/>
              </a:path>
            </a:pathLst>
          </a:custGeom>
          <a:blipFill rotWithShape="1">
            <a:blip r:embed="rId4">
              <a:alphaModFix/>
            </a:blip>
            <a:stretch>
              <a:fillRect b="0" l="0" r="0" t="0"/>
            </a:stretch>
          </a:blipFill>
          <a:ln>
            <a:noFill/>
          </a:ln>
        </p:spPr>
      </p:sp>
      <p:sp>
        <p:nvSpPr>
          <p:cNvPr id="813" name="Google Shape;813;p25"/>
          <p:cNvSpPr/>
          <p:nvPr/>
        </p:nvSpPr>
        <p:spPr>
          <a:xfrm flipH="1" rot="5400000">
            <a:off x="15093153" y="3869122"/>
            <a:ext cx="3331997" cy="1732636"/>
          </a:xfrm>
          <a:custGeom>
            <a:rect b="b" l="l" r="r" t="t"/>
            <a:pathLst>
              <a:path extrusionOk="0" h="1732636" w="3331997">
                <a:moveTo>
                  <a:pt x="3331997" y="0"/>
                </a:moveTo>
                <a:lnTo>
                  <a:pt x="0" y="0"/>
                </a:lnTo>
                <a:lnTo>
                  <a:pt x="0" y="1732635"/>
                </a:lnTo>
                <a:lnTo>
                  <a:pt x="3331997" y="1732635"/>
                </a:lnTo>
                <a:lnTo>
                  <a:pt x="3331997" y="0"/>
                </a:lnTo>
                <a:close/>
              </a:path>
            </a:pathLst>
          </a:custGeom>
          <a:blipFill rotWithShape="1">
            <a:blip r:embed="rId5">
              <a:alphaModFix/>
            </a:blip>
            <a:stretch>
              <a:fillRect b="0" l="0" r="0" t="0"/>
            </a:stretch>
          </a:blipFill>
          <a:ln>
            <a:noFill/>
          </a:ln>
        </p:spPr>
      </p:sp>
      <p:sp>
        <p:nvSpPr>
          <p:cNvPr id="814" name="Google Shape;814;p25"/>
          <p:cNvSpPr/>
          <p:nvPr/>
        </p:nvSpPr>
        <p:spPr>
          <a:xfrm>
            <a:off x="15892834" y="3069441"/>
            <a:ext cx="1732636" cy="3331997"/>
          </a:xfrm>
          <a:custGeom>
            <a:rect b="b" l="l" r="r" t="t"/>
            <a:pathLst>
              <a:path extrusionOk="0" h="3331997" w="1732636">
                <a:moveTo>
                  <a:pt x="0" y="0"/>
                </a:moveTo>
                <a:lnTo>
                  <a:pt x="1732636" y="0"/>
                </a:lnTo>
                <a:lnTo>
                  <a:pt x="1732636" y="3331997"/>
                </a:lnTo>
                <a:lnTo>
                  <a:pt x="0" y="3331997"/>
                </a:lnTo>
                <a:lnTo>
                  <a:pt x="0" y="0"/>
                </a:lnTo>
                <a:close/>
              </a:path>
            </a:pathLst>
          </a:custGeom>
          <a:blipFill rotWithShape="1">
            <a:blip r:embed="rId6">
              <a:alphaModFix/>
            </a:blip>
            <a:stretch>
              <a:fillRect b="0" l="0" r="0" t="0"/>
            </a:stretch>
          </a:blipFill>
          <a:ln>
            <a:noFill/>
          </a:ln>
        </p:spPr>
      </p:sp>
      <p:sp>
        <p:nvSpPr>
          <p:cNvPr id="815" name="Google Shape;815;p25"/>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7">
              <a:alphaModFix/>
            </a:blip>
            <a:stretch>
              <a:fillRect b="0" l="0" r="0" t="0"/>
            </a:stretch>
          </a:blipFill>
          <a:ln>
            <a:noFill/>
          </a:ln>
        </p:spPr>
      </p:sp>
      <p:sp>
        <p:nvSpPr>
          <p:cNvPr id="816" name="Google Shape;816;p25"/>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8">
              <a:alphaModFix/>
            </a:blip>
            <a:stretch>
              <a:fillRect b="0" l="0" r="0" t="0"/>
            </a:stretch>
          </a:blipFill>
          <a:ln>
            <a:noFill/>
          </a:ln>
        </p:spPr>
      </p:sp>
      <p:sp>
        <p:nvSpPr>
          <p:cNvPr id="817" name="Google Shape;817;p25"/>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9">
              <a:alphaModFix/>
            </a:blip>
            <a:stretch>
              <a:fillRect b="0" l="0" r="0" t="0"/>
            </a:stretch>
          </a:blipFill>
          <a:ln>
            <a:noFill/>
          </a:ln>
        </p:spPr>
      </p:sp>
      <p:sp>
        <p:nvSpPr>
          <p:cNvPr id="818" name="Google Shape;818;p25"/>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10">
              <a:alphaModFix/>
            </a:blip>
            <a:stretch>
              <a:fillRect b="0" l="0" r="0" t="0"/>
            </a:stretch>
          </a:blipFill>
          <a:ln>
            <a:noFill/>
          </a:ln>
        </p:spPr>
      </p:sp>
      <p:sp>
        <p:nvSpPr>
          <p:cNvPr id="819" name="Google Shape;819;p25"/>
          <p:cNvSpPr txBox="1"/>
          <p:nvPr/>
        </p:nvSpPr>
        <p:spPr>
          <a:xfrm>
            <a:off x="1257300" y="996867"/>
            <a:ext cx="9420241" cy="134751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None/>
            </a:pPr>
            <a:r>
              <a:rPr b="0" i="0" lang="en-US" sz="4746" u="none" cap="none" strike="noStrike">
                <a:solidFill>
                  <a:srgbClr val="0E3B44"/>
                </a:solidFill>
                <a:latin typeface="Arial"/>
                <a:ea typeface="Arial"/>
                <a:cs typeface="Arial"/>
                <a:sym typeface="Arial"/>
              </a:rPr>
              <a:t> Am stärksten betroffen</a:t>
            </a:r>
            <a:endParaRPr/>
          </a:p>
          <a:p>
            <a:pPr indent="0" lvl="0" marL="0" marR="0" rtl="0" algn="l">
              <a:lnSpc>
                <a:spcPct val="139958"/>
              </a:lnSpc>
              <a:spcBef>
                <a:spcPts val="0"/>
              </a:spcBef>
              <a:spcAft>
                <a:spcPts val="0"/>
              </a:spcAft>
              <a:buNone/>
            </a:pPr>
            <a:r>
              <a:rPr b="1" i="0" lang="en-US" sz="2400" u="none" cap="none" strike="noStrike">
                <a:solidFill>
                  <a:srgbClr val="0E3B44"/>
                </a:solidFill>
                <a:latin typeface="Arial"/>
                <a:ea typeface="Arial"/>
                <a:cs typeface="Arial"/>
                <a:sym typeface="Arial"/>
              </a:rPr>
              <a:t>Betroffene Gruppen</a:t>
            </a:r>
            <a:endParaRPr/>
          </a:p>
        </p:txBody>
      </p:sp>
      <p:sp>
        <p:nvSpPr>
          <p:cNvPr id="820" name="Google Shape;820;p25"/>
          <p:cNvSpPr txBox="1"/>
          <p:nvPr/>
        </p:nvSpPr>
        <p:spPr>
          <a:xfrm>
            <a:off x="1257300" y="5377550"/>
            <a:ext cx="2976543" cy="562000"/>
          </a:xfrm>
          <a:prstGeom prst="rect">
            <a:avLst/>
          </a:prstGeom>
          <a:noFill/>
          <a:ln>
            <a:noFill/>
          </a:ln>
        </p:spPr>
        <p:txBody>
          <a:bodyPr anchorCtr="0" anchor="t" bIns="0" lIns="0" spcFirstLastPara="1" rIns="0" wrap="square" tIns="0">
            <a:spAutoFit/>
          </a:bodyPr>
          <a:lstStyle/>
          <a:p>
            <a:pPr indent="0" lvl="0" marL="0" marR="0" rtl="0" algn="l">
              <a:lnSpc>
                <a:spcPct val="139980"/>
              </a:lnSpc>
              <a:spcBef>
                <a:spcPts val="0"/>
              </a:spcBef>
              <a:spcAft>
                <a:spcPts val="0"/>
              </a:spcAft>
              <a:buNone/>
            </a:pPr>
            <a:r>
              <a:rPr b="0" i="0" lang="en-US" sz="2999" u="none" cap="none" strike="noStrike">
                <a:solidFill>
                  <a:srgbClr val="0E3B44"/>
                </a:solidFill>
                <a:latin typeface="Arial"/>
                <a:ea typeface="Arial"/>
                <a:cs typeface="Arial"/>
                <a:sym typeface="Arial"/>
              </a:rPr>
              <a:t> Stadt vs. Land</a:t>
            </a:r>
            <a:endParaRPr/>
          </a:p>
        </p:txBody>
      </p:sp>
      <p:sp>
        <p:nvSpPr>
          <p:cNvPr id="821" name="Google Shape;821;p25"/>
          <p:cNvSpPr txBox="1"/>
          <p:nvPr/>
        </p:nvSpPr>
        <p:spPr>
          <a:xfrm>
            <a:off x="1388050" y="7981083"/>
            <a:ext cx="3536356" cy="562000"/>
          </a:xfrm>
          <a:prstGeom prst="rect">
            <a:avLst/>
          </a:prstGeom>
          <a:noFill/>
          <a:ln>
            <a:noFill/>
          </a:ln>
        </p:spPr>
        <p:txBody>
          <a:bodyPr anchorCtr="0" anchor="t" bIns="0" lIns="0" spcFirstLastPara="1" rIns="0" wrap="square" tIns="0">
            <a:spAutoFit/>
          </a:bodyPr>
          <a:lstStyle/>
          <a:p>
            <a:pPr indent="0" lvl="0" marL="0" marR="0" rtl="0" algn="l">
              <a:lnSpc>
                <a:spcPct val="139980"/>
              </a:lnSpc>
              <a:spcBef>
                <a:spcPts val="0"/>
              </a:spcBef>
              <a:spcAft>
                <a:spcPts val="0"/>
              </a:spcAft>
              <a:buNone/>
            </a:pPr>
            <a:r>
              <a:rPr b="0" i="0" lang="en-US" sz="2999" u="none" cap="none" strike="noStrike">
                <a:solidFill>
                  <a:srgbClr val="0E3B44"/>
                </a:solidFill>
                <a:latin typeface="Arial"/>
                <a:ea typeface="Arial"/>
                <a:cs typeface="Arial"/>
                <a:sym typeface="Arial"/>
              </a:rPr>
              <a:t> Regionale Hotspots</a:t>
            </a:r>
            <a:endParaRPr/>
          </a:p>
        </p:txBody>
      </p:sp>
      <p:grpSp>
        <p:nvGrpSpPr>
          <p:cNvPr id="822" name="Google Shape;822;p25"/>
          <p:cNvGrpSpPr/>
          <p:nvPr/>
        </p:nvGrpSpPr>
        <p:grpSpPr>
          <a:xfrm>
            <a:off x="1388050" y="6048651"/>
            <a:ext cx="12776772" cy="1522857"/>
            <a:chOff x="0" y="-152400"/>
            <a:chExt cx="17035696" cy="2030476"/>
          </a:xfrm>
        </p:grpSpPr>
        <p:sp>
          <p:nvSpPr>
            <p:cNvPr id="823" name="Google Shape;823;p25"/>
            <p:cNvSpPr txBox="1"/>
            <p:nvPr/>
          </p:nvSpPr>
          <p:spPr>
            <a:xfrm>
              <a:off x="0" y="-152400"/>
              <a:ext cx="15589085" cy="1288288"/>
            </a:xfrm>
            <a:prstGeom prst="rect">
              <a:avLst/>
            </a:prstGeom>
            <a:noFill/>
            <a:ln>
              <a:noFill/>
            </a:ln>
          </p:spPr>
          <p:txBody>
            <a:bodyPr anchorCtr="0" anchor="t" bIns="0" lIns="0" spcFirstLastPara="1" rIns="0" wrap="square" tIns="0">
              <a:spAutoFit/>
            </a:bodyPr>
            <a:lstStyle/>
            <a:p>
              <a:pPr indent="0" lvl="0" marL="0" marR="0" rtl="0" algn="l">
                <a:lnSpc>
                  <a:spcPct val="165500"/>
                </a:lnSpc>
                <a:spcBef>
                  <a:spcPts val="0"/>
                </a:spcBef>
                <a:spcAft>
                  <a:spcPts val="0"/>
                </a:spcAft>
                <a:buNone/>
              </a:pPr>
              <a:r>
                <a:rPr b="1" i="0" lang="en-US" sz="2400" u="none" cap="none" strike="noStrike">
                  <a:solidFill>
                    <a:srgbClr val="000000"/>
                  </a:solidFill>
                  <a:latin typeface="Arial"/>
                  <a:ea typeface="Arial"/>
                  <a:cs typeface="Arial"/>
                  <a:sym typeface="Arial"/>
                </a:rPr>
                <a:t>•Städtische Gebiete </a:t>
              </a:r>
              <a:r>
                <a:rPr b="0" i="0" lang="en-US" sz="2400" u="none" cap="none" strike="noStrike">
                  <a:solidFill>
                    <a:srgbClr val="000000"/>
                  </a:solidFill>
                  <a:latin typeface="Arial"/>
                  <a:ea typeface="Arial"/>
                  <a:cs typeface="Arial"/>
                  <a:sym typeface="Arial"/>
                </a:rPr>
                <a:t>- Höhere Energiekosten, aber besserer Zugang zu Hilfsprogrammen.</a:t>
              </a:r>
              <a:endParaRPr/>
            </a:p>
          </p:txBody>
        </p:sp>
        <p:sp>
          <p:nvSpPr>
            <p:cNvPr id="824" name="Google Shape;824;p25"/>
            <p:cNvSpPr txBox="1"/>
            <p:nvPr/>
          </p:nvSpPr>
          <p:spPr>
            <a:xfrm>
              <a:off x="0" y="1250188"/>
              <a:ext cx="17035696" cy="627888"/>
            </a:xfrm>
            <a:prstGeom prst="rect">
              <a:avLst/>
            </a:prstGeom>
            <a:noFill/>
            <a:ln>
              <a:noFill/>
            </a:ln>
          </p:spPr>
          <p:txBody>
            <a:bodyPr anchorCtr="0" anchor="t" bIns="0" lIns="0" spcFirstLastPara="1" rIns="0" wrap="square" tIns="0">
              <a:spAutoFit/>
            </a:bodyPr>
            <a:lstStyle/>
            <a:p>
              <a:pPr indent="0" lvl="0" marL="0" marR="0" rtl="0" algn="l">
                <a:lnSpc>
                  <a:spcPct val="165500"/>
                </a:lnSpc>
                <a:spcBef>
                  <a:spcPts val="0"/>
                </a:spcBef>
                <a:spcAft>
                  <a:spcPts val="0"/>
                </a:spcAft>
                <a:buNone/>
              </a:pPr>
              <a:r>
                <a:rPr b="1" i="0" lang="en-US" sz="2400" u="none" cap="none" strike="noStrike">
                  <a:solidFill>
                    <a:srgbClr val="000000"/>
                  </a:solidFill>
                  <a:latin typeface="Arial"/>
                  <a:ea typeface="Arial"/>
                  <a:cs typeface="Arial"/>
                  <a:sym typeface="Arial"/>
                </a:rPr>
                <a:t>• Ländliche Gebiete:  </a:t>
              </a:r>
              <a:r>
                <a:rPr b="0" i="0" lang="en-US" sz="2400" u="none" cap="none" strike="noStrike">
                  <a:solidFill>
                    <a:srgbClr val="000000"/>
                  </a:solidFill>
                  <a:latin typeface="Arial"/>
                  <a:ea typeface="Arial"/>
                  <a:cs typeface="Arial"/>
                  <a:sym typeface="Arial"/>
                </a:rPr>
                <a:t>- Älterer Wohnungsbestand mit weniger effizienten Heizsystemen.</a:t>
              </a:r>
              <a:endParaRPr/>
            </a:p>
          </p:txBody>
        </p:sp>
      </p:grpSp>
      <p:sp>
        <p:nvSpPr>
          <p:cNvPr id="825" name="Google Shape;825;p25"/>
          <p:cNvSpPr txBox="1"/>
          <p:nvPr/>
        </p:nvSpPr>
        <p:spPr>
          <a:xfrm>
            <a:off x="1388050" y="8666909"/>
            <a:ext cx="11255331" cy="87249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b="1" i="0" lang="en-US" sz="2400" u="none" cap="none" strike="noStrike">
                <a:solidFill>
                  <a:srgbClr val="000000"/>
                </a:solidFill>
                <a:latin typeface="Arial"/>
                <a:ea typeface="Arial"/>
                <a:cs typeface="Arial"/>
                <a:sym typeface="Arial"/>
              </a:rPr>
              <a:t>• Ostdeutschland: </a:t>
            </a:r>
            <a:r>
              <a:rPr b="0" i="0" lang="en-US" sz="2400" u="none" cap="none" strike="noStrike">
                <a:solidFill>
                  <a:srgbClr val="000000"/>
                </a:solidFill>
                <a:latin typeface="Arial"/>
                <a:ea typeface="Arial"/>
                <a:cs typeface="Arial"/>
                <a:sym typeface="Arial"/>
              </a:rPr>
              <a:t>weist höhere Energiearmutsraten auf, die durch Einkommensunterschiede und weniger energieeffizientes Wohnen.</a:t>
            </a:r>
            <a:endParaRPr/>
          </a:p>
        </p:txBody>
      </p:sp>
      <p:sp>
        <p:nvSpPr>
          <p:cNvPr id="826" name="Google Shape;826;p25"/>
          <p:cNvSpPr txBox="1"/>
          <p:nvPr/>
        </p:nvSpPr>
        <p:spPr>
          <a:xfrm>
            <a:off x="1388050" y="2478710"/>
            <a:ext cx="13815025" cy="2490216"/>
          </a:xfrm>
          <a:prstGeom prst="rect">
            <a:avLst/>
          </a:prstGeom>
          <a:noFill/>
          <a:ln>
            <a:noFill/>
          </a:ln>
        </p:spPr>
        <p:txBody>
          <a:bodyPr anchorCtr="0" anchor="t" bIns="0" lIns="0" spcFirstLastPara="1" rIns="0" wrap="square" tIns="0">
            <a:spAutoFit/>
          </a:bodyPr>
          <a:lstStyle/>
          <a:p>
            <a:pPr indent="0" lvl="0" marL="0" marR="0" rtl="0" algn="l">
              <a:lnSpc>
                <a:spcPct val="165500"/>
              </a:lnSpc>
              <a:spcBef>
                <a:spcPts val="0"/>
              </a:spcBef>
              <a:spcAft>
                <a:spcPts val="0"/>
              </a:spcAft>
              <a:buNone/>
            </a:pPr>
            <a:r>
              <a:rPr b="1" i="0" lang="en-US" sz="2400" u="none" cap="none" strike="noStrike">
                <a:solidFill>
                  <a:srgbClr val="000000"/>
                </a:solidFill>
                <a:latin typeface="Arial"/>
                <a:ea typeface="Arial"/>
                <a:cs typeface="Arial"/>
                <a:sym typeface="Arial"/>
              </a:rPr>
              <a:t>•Alleinelternhaushalte: </a:t>
            </a:r>
            <a:r>
              <a:rPr b="0" i="0" lang="en-US" sz="2400" u="none" cap="none" strike="noStrike">
                <a:solidFill>
                  <a:srgbClr val="000000"/>
                </a:solidFill>
                <a:latin typeface="Arial"/>
                <a:ea typeface="Arial"/>
                <a:cs typeface="Arial"/>
                <a:sym typeface="Arial"/>
              </a:rPr>
              <a:t>Anfälliger aufgrund des Einzeleinkommens und der höheren Energiekosten pro Kopf. : Feste Einkommen machen es schwierig, mit steigenden Energiepreisen klarzukommen.</a:t>
            </a:r>
            <a:endParaRPr/>
          </a:p>
          <a:p>
            <a:pPr indent="0" lvl="0" marL="0" marR="0" rtl="0" algn="l">
              <a:lnSpc>
                <a:spcPct val="165500"/>
              </a:lnSpc>
              <a:spcBef>
                <a:spcPts val="0"/>
              </a:spcBef>
              <a:spcAft>
                <a:spcPts val="0"/>
              </a:spcAft>
              <a:buNone/>
            </a:pPr>
            <a:r>
              <a:rPr b="1" i="0" lang="en-US" sz="2400" u="none" cap="none" strike="noStrike">
                <a:solidFill>
                  <a:srgbClr val="000000"/>
                </a:solidFill>
                <a:latin typeface="Arial"/>
                <a:ea typeface="Arial"/>
                <a:cs typeface="Arial"/>
                <a:sym typeface="Arial"/>
              </a:rPr>
              <a:t>• Rentner</a:t>
            </a:r>
            <a:endParaRPr/>
          </a:p>
          <a:p>
            <a:pPr indent="0" lvl="0" marL="0" marR="0" rtl="0" algn="l">
              <a:lnSpc>
                <a:spcPct val="165500"/>
              </a:lnSpc>
              <a:spcBef>
                <a:spcPts val="0"/>
              </a:spcBef>
              <a:spcAft>
                <a:spcPts val="0"/>
              </a:spcAft>
              <a:buNone/>
            </a:pPr>
            <a:r>
              <a:rPr b="1" i="0" lang="en-US" sz="2400" u="none" cap="none" strike="noStrike">
                <a:solidFill>
                  <a:srgbClr val="000000"/>
                </a:solidFill>
                <a:latin typeface="Arial"/>
                <a:ea typeface="Arial"/>
                <a:cs typeface="Arial"/>
                <a:sym typeface="Arial"/>
              </a:rPr>
              <a:t>• Arbeitslose: </a:t>
            </a:r>
            <a:r>
              <a:rPr b="0" i="0" lang="en-US" sz="2400" u="none" cap="none" strike="noStrike">
                <a:solidFill>
                  <a:srgbClr val="000000"/>
                </a:solidFill>
                <a:latin typeface="Arial"/>
                <a:ea typeface="Arial"/>
                <a:cs typeface="Arial"/>
                <a:sym typeface="Arial"/>
              </a:rPr>
              <a:t>Begrenzte finanzielle Ressourcen erhöhen die Anfälligkeit.</a:t>
            </a:r>
            <a:endParaRPr/>
          </a:p>
          <a:p>
            <a:pPr indent="0" lvl="0" marL="0" marR="0" rtl="0" algn="l">
              <a:lnSpc>
                <a:spcPct val="165500"/>
              </a:lnSpc>
              <a:spcBef>
                <a:spcPts val="0"/>
              </a:spcBef>
              <a:spcAft>
                <a:spcPts val="0"/>
              </a:spcAft>
              <a:buNone/>
            </a:pPr>
            <a:r>
              <a:rPr b="1" i="0" lang="en-US" sz="2400" u="none" cap="none" strike="noStrike">
                <a:solidFill>
                  <a:srgbClr val="000000"/>
                </a:solidFill>
                <a:latin typeface="Arial"/>
                <a:ea typeface="Arial"/>
                <a:cs typeface="Arial"/>
                <a:sym typeface="Arial"/>
              </a:rPr>
              <a:t>• Migrantenfamilien: </a:t>
            </a:r>
            <a:r>
              <a:rPr b="0" i="0" lang="en-US" sz="2400" u="none" cap="none" strike="noStrike">
                <a:solidFill>
                  <a:srgbClr val="000000"/>
                </a:solidFill>
                <a:latin typeface="Arial"/>
                <a:ea typeface="Arial"/>
                <a:cs typeface="Arial"/>
                <a:sym typeface="Arial"/>
              </a:rPr>
              <a:t>Wohnen oft in Wohnungen minderer Qualität mit schlechter Energieeffizienz.</a:t>
            </a:r>
            <a:endParaRPr/>
          </a:p>
        </p:txBody>
      </p:sp>
      <p:sp>
        <p:nvSpPr>
          <p:cNvPr id="827" name="Google Shape;827;p25"/>
          <p:cNvSpPr txBox="1"/>
          <p:nvPr/>
        </p:nvSpPr>
        <p:spPr>
          <a:xfrm>
            <a:off x="14197279" y="9456420"/>
            <a:ext cx="2132362" cy="3448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Quellen: 1, 2, 11, 12</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26"/>
          <p:cNvSpPr/>
          <p:nvPr/>
        </p:nvSpPr>
        <p:spPr>
          <a:xfrm>
            <a:off x="1196188" y="3612823"/>
            <a:ext cx="7863850" cy="1426997"/>
          </a:xfrm>
          <a:custGeom>
            <a:rect b="b" l="l" r="r" t="t"/>
            <a:pathLst>
              <a:path extrusionOk="0" h="1426997" w="7863850">
                <a:moveTo>
                  <a:pt x="0" y="0"/>
                </a:moveTo>
                <a:lnTo>
                  <a:pt x="7863849" y="0"/>
                </a:lnTo>
                <a:lnTo>
                  <a:pt x="7863849" y="1426997"/>
                </a:lnTo>
                <a:lnTo>
                  <a:pt x="0" y="1426997"/>
                </a:lnTo>
                <a:lnTo>
                  <a:pt x="0" y="0"/>
                </a:lnTo>
                <a:close/>
              </a:path>
            </a:pathLst>
          </a:custGeom>
          <a:blipFill rotWithShape="1">
            <a:blip r:embed="rId3">
              <a:alphaModFix/>
            </a:blip>
            <a:stretch>
              <a:fillRect b="0" l="0" r="0" t="0"/>
            </a:stretch>
          </a:blipFill>
          <a:ln>
            <a:noFill/>
          </a:ln>
        </p:spPr>
      </p:sp>
      <p:sp>
        <p:nvSpPr>
          <p:cNvPr id="833" name="Google Shape;833;p26"/>
          <p:cNvSpPr/>
          <p:nvPr/>
        </p:nvSpPr>
        <p:spPr>
          <a:xfrm>
            <a:off x="1196188" y="5093789"/>
            <a:ext cx="7368626" cy="4228014"/>
          </a:xfrm>
          <a:custGeom>
            <a:rect b="b" l="l" r="r" t="t"/>
            <a:pathLst>
              <a:path extrusionOk="0" h="4228014" w="7368626">
                <a:moveTo>
                  <a:pt x="0" y="0"/>
                </a:moveTo>
                <a:lnTo>
                  <a:pt x="7368625" y="0"/>
                </a:lnTo>
                <a:lnTo>
                  <a:pt x="7368625" y="4228014"/>
                </a:lnTo>
                <a:lnTo>
                  <a:pt x="0" y="4228014"/>
                </a:lnTo>
                <a:lnTo>
                  <a:pt x="0" y="0"/>
                </a:lnTo>
                <a:close/>
              </a:path>
            </a:pathLst>
          </a:custGeom>
          <a:blipFill rotWithShape="1">
            <a:blip r:embed="rId4">
              <a:alphaModFix/>
            </a:blip>
            <a:stretch>
              <a:fillRect b="0" l="0" r="0" t="0"/>
            </a:stretch>
          </a:blipFill>
          <a:ln>
            <a:noFill/>
          </a:ln>
        </p:spPr>
      </p:sp>
      <p:sp>
        <p:nvSpPr>
          <p:cNvPr id="834" name="Google Shape;834;p26"/>
          <p:cNvSpPr/>
          <p:nvPr/>
        </p:nvSpPr>
        <p:spPr>
          <a:xfrm>
            <a:off x="1196178" y="484194"/>
            <a:ext cx="15900397" cy="2115550"/>
          </a:xfrm>
          <a:custGeom>
            <a:rect b="b" l="l" r="r" t="t"/>
            <a:pathLst>
              <a:path extrusionOk="0" h="2115550" w="15900397">
                <a:moveTo>
                  <a:pt x="0" y="0"/>
                </a:moveTo>
                <a:lnTo>
                  <a:pt x="15900397" y="0"/>
                </a:lnTo>
                <a:lnTo>
                  <a:pt x="15900397" y="2115550"/>
                </a:lnTo>
                <a:lnTo>
                  <a:pt x="0" y="2115550"/>
                </a:lnTo>
                <a:lnTo>
                  <a:pt x="0" y="0"/>
                </a:lnTo>
                <a:close/>
              </a:path>
            </a:pathLst>
          </a:custGeom>
          <a:blipFill rotWithShape="1">
            <a:blip r:embed="rId5">
              <a:alphaModFix/>
            </a:blip>
            <a:stretch>
              <a:fillRect b="0" l="0" r="0" t="0"/>
            </a:stretch>
          </a:blipFill>
          <a:ln>
            <a:noFill/>
          </a:ln>
        </p:spPr>
      </p:sp>
      <p:sp>
        <p:nvSpPr>
          <p:cNvPr id="835" name="Google Shape;835;p26"/>
          <p:cNvSpPr/>
          <p:nvPr/>
        </p:nvSpPr>
        <p:spPr>
          <a:xfrm>
            <a:off x="9194806" y="3677117"/>
            <a:ext cx="7901645" cy="1362704"/>
          </a:xfrm>
          <a:custGeom>
            <a:rect b="b" l="l" r="r" t="t"/>
            <a:pathLst>
              <a:path extrusionOk="0" h="1362704" w="7901645">
                <a:moveTo>
                  <a:pt x="0" y="0"/>
                </a:moveTo>
                <a:lnTo>
                  <a:pt x="7901645" y="0"/>
                </a:lnTo>
                <a:lnTo>
                  <a:pt x="7901645" y="1362703"/>
                </a:lnTo>
                <a:lnTo>
                  <a:pt x="0" y="1362703"/>
                </a:lnTo>
                <a:lnTo>
                  <a:pt x="0" y="0"/>
                </a:lnTo>
                <a:close/>
              </a:path>
            </a:pathLst>
          </a:custGeom>
          <a:blipFill rotWithShape="1">
            <a:blip r:embed="rId6">
              <a:alphaModFix/>
            </a:blip>
            <a:stretch>
              <a:fillRect b="0" l="0" r="0" t="0"/>
            </a:stretch>
          </a:blipFill>
          <a:ln>
            <a:noFill/>
          </a:ln>
        </p:spPr>
      </p:sp>
      <p:sp>
        <p:nvSpPr>
          <p:cNvPr id="836" name="Google Shape;836;p26"/>
          <p:cNvSpPr/>
          <p:nvPr/>
        </p:nvSpPr>
        <p:spPr>
          <a:xfrm>
            <a:off x="9194806" y="5103314"/>
            <a:ext cx="7579300" cy="5247189"/>
          </a:xfrm>
          <a:custGeom>
            <a:rect b="b" l="l" r="r" t="t"/>
            <a:pathLst>
              <a:path extrusionOk="0" h="5247189" w="7579300">
                <a:moveTo>
                  <a:pt x="0" y="0"/>
                </a:moveTo>
                <a:lnTo>
                  <a:pt x="7579300" y="0"/>
                </a:lnTo>
                <a:lnTo>
                  <a:pt x="7579300" y="5247189"/>
                </a:lnTo>
                <a:lnTo>
                  <a:pt x="0" y="5247189"/>
                </a:lnTo>
                <a:lnTo>
                  <a:pt x="0" y="0"/>
                </a:lnTo>
                <a:close/>
              </a:path>
            </a:pathLst>
          </a:custGeom>
          <a:blipFill rotWithShape="1">
            <a:blip r:embed="rId7">
              <a:alphaModFix/>
            </a:blip>
            <a:stretch>
              <a:fillRect b="0" l="0" r="0" t="0"/>
            </a:stretch>
          </a:blipFill>
          <a:ln>
            <a:noFill/>
          </a:ln>
        </p:spPr>
      </p:sp>
      <p:sp>
        <p:nvSpPr>
          <p:cNvPr id="837" name="Google Shape;837;p26"/>
          <p:cNvSpPr/>
          <p:nvPr/>
        </p:nvSpPr>
        <p:spPr>
          <a:xfrm>
            <a:off x="1259681" y="2487559"/>
            <a:ext cx="1634700" cy="1062552"/>
          </a:xfrm>
          <a:custGeom>
            <a:rect b="b" l="l" r="r" t="t"/>
            <a:pathLst>
              <a:path extrusionOk="0" h="1062552" w="1634700">
                <a:moveTo>
                  <a:pt x="0" y="0"/>
                </a:moveTo>
                <a:lnTo>
                  <a:pt x="1634700" y="0"/>
                </a:lnTo>
                <a:lnTo>
                  <a:pt x="1634700" y="1062551"/>
                </a:lnTo>
                <a:lnTo>
                  <a:pt x="0" y="1062551"/>
                </a:lnTo>
                <a:lnTo>
                  <a:pt x="0" y="0"/>
                </a:lnTo>
                <a:close/>
              </a:path>
            </a:pathLst>
          </a:custGeom>
          <a:blipFill rotWithShape="1">
            <a:blip r:embed="rId8">
              <a:alphaModFix/>
            </a:blip>
            <a:stretch>
              <a:fillRect b="0" l="0" r="0" t="0"/>
            </a:stretch>
          </a:blipFill>
          <a:ln>
            <a:noFill/>
          </a:ln>
        </p:spPr>
      </p:sp>
      <p:sp>
        <p:nvSpPr>
          <p:cNvPr id="838" name="Google Shape;838;p26"/>
          <p:cNvSpPr/>
          <p:nvPr/>
        </p:nvSpPr>
        <p:spPr>
          <a:xfrm>
            <a:off x="1259681" y="2487559"/>
            <a:ext cx="1634700" cy="1062552"/>
          </a:xfrm>
          <a:custGeom>
            <a:rect b="b" l="l" r="r" t="t"/>
            <a:pathLst>
              <a:path extrusionOk="0" h="1062552" w="1634700">
                <a:moveTo>
                  <a:pt x="0" y="0"/>
                </a:moveTo>
                <a:lnTo>
                  <a:pt x="1634700" y="0"/>
                </a:lnTo>
                <a:lnTo>
                  <a:pt x="1634700" y="1062551"/>
                </a:lnTo>
                <a:lnTo>
                  <a:pt x="0" y="1062551"/>
                </a:lnTo>
                <a:lnTo>
                  <a:pt x="0" y="0"/>
                </a:lnTo>
                <a:close/>
              </a:path>
            </a:pathLst>
          </a:custGeom>
          <a:blipFill rotWithShape="1">
            <a:blip r:embed="rId9">
              <a:alphaModFix/>
            </a:blip>
            <a:stretch>
              <a:fillRect b="0" l="0" r="0" t="0"/>
            </a:stretch>
          </a:blipFill>
          <a:ln>
            <a:noFill/>
          </a:ln>
        </p:spPr>
      </p:sp>
      <p:sp>
        <p:nvSpPr>
          <p:cNvPr id="839" name="Google Shape;839;p26"/>
          <p:cNvSpPr/>
          <p:nvPr/>
        </p:nvSpPr>
        <p:spPr>
          <a:xfrm>
            <a:off x="9258300" y="2282257"/>
            <a:ext cx="1282284" cy="1267854"/>
          </a:xfrm>
          <a:custGeom>
            <a:rect b="b" l="l" r="r" t="t"/>
            <a:pathLst>
              <a:path extrusionOk="0" h="1267854" w="1282284">
                <a:moveTo>
                  <a:pt x="0" y="0"/>
                </a:moveTo>
                <a:lnTo>
                  <a:pt x="1282284" y="0"/>
                </a:lnTo>
                <a:lnTo>
                  <a:pt x="1282284" y="1267853"/>
                </a:lnTo>
                <a:lnTo>
                  <a:pt x="0" y="1267853"/>
                </a:lnTo>
                <a:lnTo>
                  <a:pt x="0" y="0"/>
                </a:lnTo>
                <a:close/>
              </a:path>
            </a:pathLst>
          </a:custGeom>
          <a:blipFill rotWithShape="1">
            <a:blip r:embed="rId10">
              <a:alphaModFix/>
            </a:blip>
            <a:stretch>
              <a:fillRect b="0" l="0" r="0" t="0"/>
            </a:stretch>
          </a:blipFill>
          <a:ln>
            <a:noFill/>
          </a:ln>
        </p:spPr>
      </p:sp>
      <p:sp>
        <p:nvSpPr>
          <p:cNvPr id="840" name="Google Shape;840;p26"/>
          <p:cNvSpPr/>
          <p:nvPr/>
        </p:nvSpPr>
        <p:spPr>
          <a:xfrm>
            <a:off x="9258300" y="2282257"/>
            <a:ext cx="1282284" cy="1267854"/>
          </a:xfrm>
          <a:custGeom>
            <a:rect b="b" l="l" r="r" t="t"/>
            <a:pathLst>
              <a:path extrusionOk="0" h="1267854" w="1282284">
                <a:moveTo>
                  <a:pt x="0" y="0"/>
                </a:moveTo>
                <a:lnTo>
                  <a:pt x="1282284" y="0"/>
                </a:lnTo>
                <a:lnTo>
                  <a:pt x="1282284" y="1267853"/>
                </a:lnTo>
                <a:lnTo>
                  <a:pt x="0" y="1267853"/>
                </a:lnTo>
                <a:lnTo>
                  <a:pt x="0" y="0"/>
                </a:lnTo>
                <a:close/>
              </a:path>
            </a:pathLst>
          </a:custGeom>
          <a:blipFill rotWithShape="1">
            <a:blip r:embed="rId11">
              <a:alphaModFix/>
            </a:blip>
            <a:stretch>
              <a:fillRect b="0" l="0" r="0" t="0"/>
            </a:stretch>
          </a:blipFill>
          <a:ln>
            <a:noFill/>
          </a:ln>
        </p:spPr>
      </p:sp>
      <p:sp>
        <p:nvSpPr>
          <p:cNvPr id="841" name="Google Shape;841;p26"/>
          <p:cNvSpPr/>
          <p:nvPr/>
        </p:nvSpPr>
        <p:spPr>
          <a:xfrm rot="-2700000">
            <a:off x="686577" y="5966623"/>
            <a:ext cx="1146239" cy="475679"/>
          </a:xfrm>
          <a:custGeom>
            <a:rect b="b" l="l" r="r" t="t"/>
            <a:pathLst>
              <a:path extrusionOk="0" h="634238" w="1528318">
                <a:moveTo>
                  <a:pt x="1528318" y="0"/>
                </a:moveTo>
                <a:lnTo>
                  <a:pt x="0" y="0"/>
                </a:lnTo>
                <a:lnTo>
                  <a:pt x="0" y="634238"/>
                </a:lnTo>
                <a:lnTo>
                  <a:pt x="1528318" y="634238"/>
                </a:lnTo>
                <a:lnTo>
                  <a:pt x="1528318" y="0"/>
                </a:lnTo>
                <a:close/>
              </a:path>
            </a:pathLst>
          </a:custGeom>
          <a:blipFill rotWithShape="1">
            <a:blip r:embed="rId12">
              <a:alphaModFix/>
            </a:blip>
            <a:stretch>
              <a:fillRect b="0" l="0" r="3" t="0"/>
            </a:stretch>
          </a:blipFill>
          <a:ln>
            <a:noFill/>
          </a:ln>
        </p:spPr>
      </p:sp>
      <p:sp>
        <p:nvSpPr>
          <p:cNvPr id="842" name="Google Shape;842;p26"/>
          <p:cNvSpPr/>
          <p:nvPr/>
        </p:nvSpPr>
        <p:spPr>
          <a:xfrm>
            <a:off x="686267" y="5631056"/>
            <a:ext cx="1146829" cy="1146829"/>
          </a:xfrm>
          <a:custGeom>
            <a:rect b="b" l="l" r="r" t="t"/>
            <a:pathLst>
              <a:path extrusionOk="0" h="1146829" w="1146829">
                <a:moveTo>
                  <a:pt x="0" y="0"/>
                </a:moveTo>
                <a:lnTo>
                  <a:pt x="1146829" y="0"/>
                </a:lnTo>
                <a:lnTo>
                  <a:pt x="1146829" y="1146829"/>
                </a:lnTo>
                <a:lnTo>
                  <a:pt x="0" y="1146829"/>
                </a:lnTo>
                <a:lnTo>
                  <a:pt x="0" y="0"/>
                </a:lnTo>
                <a:close/>
              </a:path>
            </a:pathLst>
          </a:custGeom>
          <a:blipFill rotWithShape="1">
            <a:blip r:embed="rId13">
              <a:alphaModFix/>
            </a:blip>
            <a:stretch>
              <a:fillRect b="0" l="0" r="0" t="0"/>
            </a:stretch>
          </a:blipFill>
          <a:ln>
            <a:noFill/>
          </a:ln>
        </p:spPr>
      </p:sp>
      <p:sp>
        <p:nvSpPr>
          <p:cNvPr id="843" name="Google Shape;843;p26"/>
          <p:cNvSpPr/>
          <p:nvPr/>
        </p:nvSpPr>
        <p:spPr>
          <a:xfrm>
            <a:off x="3246692" y="2662380"/>
            <a:ext cx="5043488" cy="900303"/>
          </a:xfrm>
          <a:custGeom>
            <a:rect b="b" l="l" r="r" t="t"/>
            <a:pathLst>
              <a:path extrusionOk="0" h="900303" w="5043488">
                <a:moveTo>
                  <a:pt x="0" y="0"/>
                </a:moveTo>
                <a:lnTo>
                  <a:pt x="5043487" y="0"/>
                </a:lnTo>
                <a:lnTo>
                  <a:pt x="5043487" y="900303"/>
                </a:lnTo>
                <a:lnTo>
                  <a:pt x="0" y="900303"/>
                </a:lnTo>
                <a:lnTo>
                  <a:pt x="0" y="0"/>
                </a:lnTo>
                <a:close/>
              </a:path>
            </a:pathLst>
          </a:custGeom>
          <a:blipFill rotWithShape="1">
            <a:blip r:embed="rId14">
              <a:alphaModFix/>
            </a:blip>
            <a:stretch>
              <a:fillRect b="0" l="0" r="0" t="0"/>
            </a:stretch>
          </a:blipFill>
          <a:ln>
            <a:noFill/>
          </a:ln>
        </p:spPr>
      </p:sp>
      <p:sp>
        <p:nvSpPr>
          <p:cNvPr id="844" name="Google Shape;844;p26"/>
          <p:cNvSpPr/>
          <p:nvPr/>
        </p:nvSpPr>
        <p:spPr>
          <a:xfrm>
            <a:off x="10893009" y="2662380"/>
            <a:ext cx="5622207" cy="900303"/>
          </a:xfrm>
          <a:custGeom>
            <a:rect b="b" l="l" r="r" t="t"/>
            <a:pathLst>
              <a:path extrusionOk="0" h="900303" w="5622207">
                <a:moveTo>
                  <a:pt x="0" y="0"/>
                </a:moveTo>
                <a:lnTo>
                  <a:pt x="5622208" y="0"/>
                </a:lnTo>
                <a:lnTo>
                  <a:pt x="5622208" y="900303"/>
                </a:lnTo>
                <a:lnTo>
                  <a:pt x="0" y="900303"/>
                </a:lnTo>
                <a:lnTo>
                  <a:pt x="0" y="0"/>
                </a:lnTo>
                <a:close/>
              </a:path>
            </a:pathLst>
          </a:custGeom>
          <a:blipFill rotWithShape="1">
            <a:blip r:embed="rId15">
              <a:alphaModFix/>
            </a:blip>
            <a:stretch>
              <a:fillRect b="0" l="0" r="0" t="0"/>
            </a:stretch>
          </a:blipFill>
          <a:ln>
            <a:noFill/>
          </a:ln>
        </p:spPr>
      </p:sp>
      <p:sp>
        <p:nvSpPr>
          <p:cNvPr id="845" name="Google Shape;845;p26"/>
          <p:cNvSpPr/>
          <p:nvPr/>
        </p:nvSpPr>
        <p:spPr>
          <a:xfrm rot="2768040">
            <a:off x="8685189" y="5962075"/>
            <a:ext cx="1146239" cy="475679"/>
          </a:xfrm>
          <a:custGeom>
            <a:rect b="b" l="l" r="r" t="t"/>
            <a:pathLst>
              <a:path extrusionOk="0" h="634238" w="1528318">
                <a:moveTo>
                  <a:pt x="0" y="0"/>
                </a:moveTo>
                <a:lnTo>
                  <a:pt x="0" y="634238"/>
                </a:lnTo>
                <a:lnTo>
                  <a:pt x="1528318" y="634238"/>
                </a:lnTo>
                <a:lnTo>
                  <a:pt x="1528318" y="0"/>
                </a:lnTo>
                <a:lnTo>
                  <a:pt x="0" y="0"/>
                </a:lnTo>
                <a:close/>
              </a:path>
            </a:pathLst>
          </a:custGeom>
          <a:blipFill rotWithShape="1">
            <a:blip r:embed="rId16">
              <a:alphaModFix/>
            </a:blip>
            <a:stretch>
              <a:fillRect b="0" l="0" r="3" t="0"/>
            </a:stretch>
          </a:blipFill>
          <a:ln>
            <a:noFill/>
          </a:ln>
        </p:spPr>
      </p:sp>
      <p:sp>
        <p:nvSpPr>
          <p:cNvPr id="846" name="Google Shape;846;p26"/>
          <p:cNvSpPr/>
          <p:nvPr/>
        </p:nvSpPr>
        <p:spPr>
          <a:xfrm>
            <a:off x="8689686" y="5621903"/>
            <a:ext cx="1137228" cy="1155983"/>
          </a:xfrm>
          <a:custGeom>
            <a:rect b="b" l="l" r="r" t="t"/>
            <a:pathLst>
              <a:path extrusionOk="0" h="1155983" w="1137228">
                <a:moveTo>
                  <a:pt x="0" y="0"/>
                </a:moveTo>
                <a:lnTo>
                  <a:pt x="1137228" y="0"/>
                </a:lnTo>
                <a:lnTo>
                  <a:pt x="1137228" y="1155982"/>
                </a:lnTo>
                <a:lnTo>
                  <a:pt x="0" y="1155982"/>
                </a:lnTo>
                <a:lnTo>
                  <a:pt x="0" y="0"/>
                </a:lnTo>
                <a:close/>
              </a:path>
            </a:pathLst>
          </a:custGeom>
          <a:blipFill rotWithShape="1">
            <a:blip r:embed="rId17">
              <a:alphaModFix/>
            </a:blip>
            <a:stretch>
              <a:fillRect b="0" l="0" r="0" t="0"/>
            </a:stretch>
          </a:blipFill>
          <a:ln>
            <a:noFill/>
          </a:ln>
        </p:spPr>
      </p:sp>
      <p:sp>
        <p:nvSpPr>
          <p:cNvPr id="847" name="Google Shape;847;p26"/>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18">
              <a:alphaModFix/>
            </a:blip>
            <a:stretch>
              <a:fillRect b="0" l="0" r="0" t="0"/>
            </a:stretch>
          </a:blipFill>
          <a:ln>
            <a:noFill/>
          </a:ln>
        </p:spPr>
      </p:sp>
      <p:sp>
        <p:nvSpPr>
          <p:cNvPr id="848" name="Google Shape;848;p26"/>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19">
              <a:alphaModFix/>
            </a:blip>
            <a:stretch>
              <a:fillRect b="0" l="0" r="0" t="0"/>
            </a:stretch>
          </a:blipFill>
          <a:ln>
            <a:noFill/>
          </a:ln>
        </p:spPr>
      </p:sp>
      <p:sp>
        <p:nvSpPr>
          <p:cNvPr id="849" name="Google Shape;849;p26"/>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20">
              <a:alphaModFix/>
            </a:blip>
            <a:stretch>
              <a:fillRect b="0" l="0" r="0" t="0"/>
            </a:stretch>
          </a:blipFill>
          <a:ln>
            <a:noFill/>
          </a:ln>
        </p:spPr>
      </p:sp>
      <p:sp>
        <p:nvSpPr>
          <p:cNvPr id="850" name="Google Shape;850;p26"/>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21">
              <a:alphaModFix/>
            </a:blip>
            <a:stretch>
              <a:fillRect b="0" l="0" r="0" t="0"/>
            </a:stretch>
          </a:blipFill>
          <a:ln>
            <a:noFill/>
          </a:ln>
        </p:spPr>
      </p:sp>
      <p:sp>
        <p:nvSpPr>
          <p:cNvPr id="851" name="Google Shape;851;p26"/>
          <p:cNvSpPr txBox="1"/>
          <p:nvPr/>
        </p:nvSpPr>
        <p:spPr>
          <a:xfrm>
            <a:off x="1259681" y="920667"/>
            <a:ext cx="7309085" cy="12456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6600" u="none" cap="none" strike="noStrike">
                <a:solidFill>
                  <a:srgbClr val="0E3B44"/>
                </a:solidFill>
                <a:latin typeface="Arial"/>
                <a:ea typeface="Arial"/>
                <a:cs typeface="Arial"/>
                <a:sym typeface="Arial"/>
              </a:rPr>
              <a:t> Statistics - Climate</a:t>
            </a:r>
            <a:endParaRPr/>
          </a:p>
        </p:txBody>
      </p:sp>
      <p:sp>
        <p:nvSpPr>
          <p:cNvPr id="852" name="Google Shape;852;p26"/>
          <p:cNvSpPr txBox="1"/>
          <p:nvPr/>
        </p:nvSpPr>
        <p:spPr>
          <a:xfrm>
            <a:off x="1259681" y="4252208"/>
            <a:ext cx="7512482" cy="815311"/>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i="0" lang="en-US" sz="4298" u="none" cap="none" strike="noStrike">
                <a:solidFill>
                  <a:srgbClr val="0B5394"/>
                </a:solidFill>
                <a:latin typeface="Arial"/>
                <a:ea typeface="Arial"/>
                <a:cs typeface="Arial"/>
                <a:sym typeface="Arial"/>
              </a:rPr>
              <a:t>Cooling degree days (CDDs)</a:t>
            </a:r>
            <a:endParaRPr/>
          </a:p>
        </p:txBody>
      </p:sp>
      <p:sp>
        <p:nvSpPr>
          <p:cNvPr id="853" name="Google Shape;853;p26"/>
          <p:cNvSpPr txBox="1"/>
          <p:nvPr/>
        </p:nvSpPr>
        <p:spPr>
          <a:xfrm>
            <a:off x="9258300" y="4252208"/>
            <a:ext cx="7483516" cy="815311"/>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i="0" lang="en-US" sz="4298" u="none" cap="none" strike="noStrike">
                <a:solidFill>
                  <a:srgbClr val="B81B68"/>
                </a:solidFill>
                <a:latin typeface="Arial"/>
                <a:ea typeface="Arial"/>
                <a:cs typeface="Arial"/>
                <a:sym typeface="Arial"/>
              </a:rPr>
              <a:t>Heating degree days (HDDs)</a:t>
            </a:r>
            <a:endParaRPr/>
          </a:p>
        </p:txBody>
      </p:sp>
      <p:sp>
        <p:nvSpPr>
          <p:cNvPr id="854" name="Google Shape;854;p26"/>
          <p:cNvSpPr txBox="1"/>
          <p:nvPr/>
        </p:nvSpPr>
        <p:spPr>
          <a:xfrm>
            <a:off x="1640643" y="5144719"/>
            <a:ext cx="6640773" cy="535038"/>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0" i="0" lang="en-US" sz="3000" u="none" cap="none" strike="noStrike">
                <a:solidFill>
                  <a:srgbClr val="000000"/>
                </a:solidFill>
                <a:latin typeface="Arial"/>
                <a:ea typeface="Arial"/>
                <a:cs typeface="Arial"/>
                <a:sym typeface="Arial"/>
              </a:rPr>
              <a:t>•Recent data indicates an increase in </a:t>
            </a:r>
            <a:endParaRPr/>
          </a:p>
        </p:txBody>
      </p:sp>
      <p:sp>
        <p:nvSpPr>
          <p:cNvPr id="855" name="Google Shape;855;p26"/>
          <p:cNvSpPr txBox="1"/>
          <p:nvPr/>
        </p:nvSpPr>
        <p:spPr>
          <a:xfrm>
            <a:off x="1907381" y="5638495"/>
            <a:ext cx="6597606" cy="1542402"/>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0" i="0" lang="en-US" sz="3000" u="none" cap="none" strike="noStrike">
                <a:solidFill>
                  <a:srgbClr val="000000"/>
                </a:solidFill>
                <a:latin typeface="Arial"/>
                <a:ea typeface="Arial"/>
                <a:cs typeface="Arial"/>
                <a:sym typeface="Arial"/>
              </a:rPr>
              <a:t>CDD in Germany, suggesting a </a:t>
            </a:r>
            <a:r>
              <a:rPr b="1" i="0" lang="en-US" sz="3000" u="none" cap="none" strike="noStrike">
                <a:solidFill>
                  <a:srgbClr val="000000"/>
                </a:solidFill>
                <a:latin typeface="Arial"/>
                <a:ea typeface="Arial"/>
                <a:cs typeface="Arial"/>
                <a:sym typeface="Arial"/>
              </a:rPr>
              <a:t>growing demand for cooling due to warmer summers.</a:t>
            </a:r>
            <a:endParaRPr/>
          </a:p>
        </p:txBody>
      </p:sp>
      <p:sp>
        <p:nvSpPr>
          <p:cNvPr id="856" name="Google Shape;856;p26"/>
          <p:cNvSpPr txBox="1"/>
          <p:nvPr/>
        </p:nvSpPr>
        <p:spPr>
          <a:xfrm>
            <a:off x="1640643" y="7613599"/>
            <a:ext cx="6402743" cy="554850"/>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1" i="0" lang="en-US" sz="3000" u="none" cap="none" strike="noStrike">
                <a:solidFill>
                  <a:srgbClr val="000000"/>
                </a:solidFill>
                <a:latin typeface="Arial"/>
                <a:ea typeface="Arial"/>
                <a:cs typeface="Arial"/>
                <a:sym typeface="Arial"/>
              </a:rPr>
              <a:t>•In the EU</a:t>
            </a:r>
            <a:r>
              <a:rPr b="0" i="0" lang="en-US" sz="3000" u="none" cap="none" strike="noStrike">
                <a:solidFill>
                  <a:srgbClr val="000000"/>
                </a:solidFill>
                <a:latin typeface="Arial"/>
                <a:ea typeface="Arial"/>
                <a:cs typeface="Arial"/>
                <a:sym typeface="Arial"/>
              </a:rPr>
              <a:t>, the need to cool a given </a:t>
            </a:r>
            <a:endParaRPr/>
          </a:p>
        </p:txBody>
      </p:sp>
      <p:sp>
        <p:nvSpPr>
          <p:cNvPr id="857" name="Google Shape;857;p26"/>
          <p:cNvSpPr txBox="1"/>
          <p:nvPr/>
        </p:nvSpPr>
        <p:spPr>
          <a:xfrm>
            <a:off x="1907381" y="8107375"/>
            <a:ext cx="6024248" cy="1048626"/>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0" i="0" lang="en-US" sz="3000" u="none" cap="none" strike="noStrike">
                <a:solidFill>
                  <a:srgbClr val="000000"/>
                </a:solidFill>
                <a:latin typeface="Arial"/>
                <a:ea typeface="Arial"/>
                <a:cs typeface="Arial"/>
                <a:sym typeface="Arial"/>
              </a:rPr>
              <a:t>building in 2022 was almost </a:t>
            </a:r>
            <a:r>
              <a:rPr b="1" i="0" lang="en-US" sz="3000" u="none" cap="none" strike="noStrike">
                <a:solidFill>
                  <a:srgbClr val="000000"/>
                </a:solidFill>
                <a:latin typeface="Arial"/>
                <a:ea typeface="Arial"/>
                <a:cs typeface="Arial"/>
                <a:sym typeface="Arial"/>
              </a:rPr>
              <a:t>four times higher</a:t>
            </a:r>
            <a:r>
              <a:rPr b="0" i="0" lang="en-US" sz="3000" u="none" cap="none" strike="noStrike">
                <a:solidFill>
                  <a:srgbClr val="000000"/>
                </a:solidFill>
                <a:latin typeface="Arial"/>
                <a:ea typeface="Arial"/>
                <a:cs typeface="Arial"/>
                <a:sym typeface="Arial"/>
              </a:rPr>
              <a:t> compared with 1979.</a:t>
            </a:r>
            <a:endParaRPr/>
          </a:p>
        </p:txBody>
      </p:sp>
      <p:sp>
        <p:nvSpPr>
          <p:cNvPr id="858" name="Google Shape;858;p26"/>
          <p:cNvSpPr txBox="1"/>
          <p:nvPr/>
        </p:nvSpPr>
        <p:spPr>
          <a:xfrm>
            <a:off x="11442125" y="7973330"/>
            <a:ext cx="5065271"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0" i="0" lang="en-US" sz="2850" u="none" cap="none" strike="noStrike">
                <a:solidFill>
                  <a:srgbClr val="000000"/>
                </a:solidFill>
                <a:latin typeface="Arial"/>
                <a:ea typeface="Arial"/>
                <a:cs typeface="Arial"/>
                <a:sym typeface="Arial"/>
              </a:rPr>
              <a:t>, the needs for heating a given </a:t>
            </a:r>
            <a:endParaRPr/>
          </a:p>
        </p:txBody>
      </p:sp>
      <p:sp>
        <p:nvSpPr>
          <p:cNvPr id="859" name="Google Shape;859;p26"/>
          <p:cNvSpPr txBox="1"/>
          <p:nvPr/>
        </p:nvSpPr>
        <p:spPr>
          <a:xfrm>
            <a:off x="9873615" y="8442417"/>
            <a:ext cx="1374486"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0" i="0" lang="en-US" sz="2850" u="none" cap="none" strike="noStrike">
                <a:solidFill>
                  <a:srgbClr val="000000"/>
                </a:solidFill>
                <a:latin typeface="Arial"/>
                <a:ea typeface="Arial"/>
                <a:cs typeface="Arial"/>
                <a:sym typeface="Arial"/>
              </a:rPr>
              <a:t>building </a:t>
            </a:r>
            <a:endParaRPr/>
          </a:p>
        </p:txBody>
      </p:sp>
      <p:sp>
        <p:nvSpPr>
          <p:cNvPr id="860" name="Google Shape;860;p26"/>
          <p:cNvSpPr txBox="1"/>
          <p:nvPr/>
        </p:nvSpPr>
        <p:spPr>
          <a:xfrm>
            <a:off x="14561820" y="8442417"/>
            <a:ext cx="1497435"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0" i="0" lang="en-US" sz="2850" u="none" cap="none" strike="noStrike">
                <a:solidFill>
                  <a:srgbClr val="000000"/>
                </a:solidFill>
                <a:latin typeface="Arial"/>
                <a:ea typeface="Arial"/>
                <a:cs typeface="Arial"/>
                <a:sym typeface="Arial"/>
              </a:rPr>
              <a:t>between </a:t>
            </a:r>
            <a:endParaRPr/>
          </a:p>
        </p:txBody>
      </p:sp>
      <p:sp>
        <p:nvSpPr>
          <p:cNvPr id="861" name="Google Shape;861;p26"/>
          <p:cNvSpPr txBox="1"/>
          <p:nvPr/>
        </p:nvSpPr>
        <p:spPr>
          <a:xfrm>
            <a:off x="9873615" y="8911504"/>
            <a:ext cx="2564759"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0" i="0" lang="en-US" sz="2850" u="none" cap="none" strike="noStrike">
                <a:solidFill>
                  <a:srgbClr val="000000"/>
                </a:solidFill>
                <a:latin typeface="Arial"/>
                <a:ea typeface="Arial"/>
                <a:cs typeface="Arial"/>
                <a:sym typeface="Arial"/>
              </a:rPr>
              <a:t>1979 and 2022.</a:t>
            </a:r>
            <a:endParaRPr/>
          </a:p>
        </p:txBody>
      </p:sp>
      <p:sp>
        <p:nvSpPr>
          <p:cNvPr id="862" name="Google Shape;862;p26"/>
          <p:cNvSpPr txBox="1"/>
          <p:nvPr/>
        </p:nvSpPr>
        <p:spPr>
          <a:xfrm>
            <a:off x="9620212" y="5158807"/>
            <a:ext cx="6083532"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0" i="0" lang="en-US" sz="2850" u="none" cap="none" strike="noStrike">
                <a:solidFill>
                  <a:srgbClr val="000000"/>
                </a:solidFill>
                <a:latin typeface="Arial"/>
                <a:ea typeface="Arial"/>
                <a:cs typeface="Arial"/>
                <a:sym typeface="Arial"/>
              </a:rPr>
              <a:t>•Between 2000 and 2020, Germany </a:t>
            </a:r>
            <a:endParaRPr/>
          </a:p>
        </p:txBody>
      </p:sp>
      <p:sp>
        <p:nvSpPr>
          <p:cNvPr id="863" name="Google Shape;863;p26"/>
          <p:cNvSpPr txBox="1"/>
          <p:nvPr/>
        </p:nvSpPr>
        <p:spPr>
          <a:xfrm>
            <a:off x="9873615" y="5627894"/>
            <a:ext cx="6685645"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0" i="0" lang="en-US" sz="2850" u="none" cap="none" strike="noStrike">
                <a:solidFill>
                  <a:srgbClr val="000000"/>
                </a:solidFill>
                <a:latin typeface="Arial"/>
                <a:ea typeface="Arial"/>
                <a:cs typeface="Arial"/>
                <a:sym typeface="Arial"/>
              </a:rPr>
              <a:t>experienced a decline in HDD, reflecting </a:t>
            </a:r>
            <a:endParaRPr/>
          </a:p>
        </p:txBody>
      </p:sp>
      <p:sp>
        <p:nvSpPr>
          <p:cNvPr id="864" name="Google Shape;864;p26"/>
          <p:cNvSpPr txBox="1"/>
          <p:nvPr/>
        </p:nvSpPr>
        <p:spPr>
          <a:xfrm>
            <a:off x="12327560" y="6096981"/>
            <a:ext cx="3827383"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0" i="0" lang="en-US" sz="2850" u="none" cap="none" strike="noStrike">
                <a:solidFill>
                  <a:srgbClr val="000000"/>
                </a:solidFill>
                <a:latin typeface="Arial"/>
                <a:ea typeface="Arial"/>
                <a:cs typeface="Arial"/>
                <a:sym typeface="Arial"/>
              </a:rPr>
              <a:t>. This trend suggests a </a:t>
            </a:r>
            <a:endParaRPr/>
          </a:p>
        </p:txBody>
      </p:sp>
      <p:sp>
        <p:nvSpPr>
          <p:cNvPr id="865" name="Google Shape;865;p26"/>
          <p:cNvSpPr txBox="1"/>
          <p:nvPr/>
        </p:nvSpPr>
        <p:spPr>
          <a:xfrm>
            <a:off x="9873615" y="6115802"/>
            <a:ext cx="2500513"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1" i="0" lang="en-US" sz="2850" u="none" cap="none" strike="noStrike">
                <a:solidFill>
                  <a:srgbClr val="000000"/>
                </a:solidFill>
                <a:latin typeface="Arial"/>
                <a:ea typeface="Arial"/>
                <a:cs typeface="Arial"/>
                <a:sym typeface="Arial"/>
              </a:rPr>
              <a:t>milder winters</a:t>
            </a:r>
            <a:endParaRPr/>
          </a:p>
        </p:txBody>
      </p:sp>
      <p:sp>
        <p:nvSpPr>
          <p:cNvPr id="866" name="Google Shape;866;p26"/>
          <p:cNvSpPr txBox="1"/>
          <p:nvPr/>
        </p:nvSpPr>
        <p:spPr>
          <a:xfrm>
            <a:off x="9873615" y="6584890"/>
            <a:ext cx="6598882" cy="981656"/>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1" i="0" lang="en-US" sz="2850" u="none" cap="none" strike="noStrike">
                <a:solidFill>
                  <a:srgbClr val="000000"/>
                </a:solidFill>
                <a:latin typeface="Arial"/>
                <a:ea typeface="Arial"/>
                <a:cs typeface="Arial"/>
                <a:sym typeface="Arial"/>
              </a:rPr>
              <a:t>reduced demand for heating over the years.</a:t>
            </a:r>
            <a:endParaRPr/>
          </a:p>
        </p:txBody>
      </p:sp>
      <p:sp>
        <p:nvSpPr>
          <p:cNvPr id="867" name="Google Shape;867;p26"/>
          <p:cNvSpPr txBox="1"/>
          <p:nvPr/>
        </p:nvSpPr>
        <p:spPr>
          <a:xfrm>
            <a:off x="9620212" y="7992151"/>
            <a:ext cx="1856318"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1" i="0" lang="en-US" sz="2850" u="none" cap="none" strike="noStrike">
                <a:solidFill>
                  <a:srgbClr val="000000"/>
                </a:solidFill>
                <a:latin typeface="Arial"/>
                <a:ea typeface="Arial"/>
                <a:cs typeface="Arial"/>
                <a:sym typeface="Arial"/>
              </a:rPr>
              <a:t>•In the EU</a:t>
            </a:r>
            <a:endParaRPr/>
          </a:p>
        </p:txBody>
      </p:sp>
      <p:sp>
        <p:nvSpPr>
          <p:cNvPr id="868" name="Google Shape;868;p26"/>
          <p:cNvSpPr txBox="1"/>
          <p:nvPr/>
        </p:nvSpPr>
        <p:spPr>
          <a:xfrm>
            <a:off x="11221917" y="8461238"/>
            <a:ext cx="3301660" cy="512569"/>
          </a:xfrm>
          <a:prstGeom prst="rect">
            <a:avLst/>
          </a:prstGeom>
          <a:noFill/>
          <a:ln>
            <a:noFill/>
          </a:ln>
        </p:spPr>
        <p:txBody>
          <a:bodyPr anchorCtr="0" anchor="t" bIns="0" lIns="0" spcFirstLastPara="1" rIns="0" wrap="square" tIns="0">
            <a:spAutoFit/>
          </a:bodyPr>
          <a:lstStyle/>
          <a:p>
            <a:pPr indent="0" lvl="0" marL="0" marR="0" rtl="0" algn="l">
              <a:lnSpc>
                <a:spcPct val="129578"/>
              </a:lnSpc>
              <a:spcBef>
                <a:spcPts val="0"/>
              </a:spcBef>
              <a:spcAft>
                <a:spcPts val="0"/>
              </a:spcAft>
              <a:buNone/>
            </a:pPr>
            <a:r>
              <a:rPr b="1" i="0" lang="en-US" sz="2850" u="none" cap="none" strike="noStrike">
                <a:solidFill>
                  <a:srgbClr val="000000"/>
                </a:solidFill>
                <a:latin typeface="Arial"/>
                <a:ea typeface="Arial"/>
                <a:cs typeface="Arial"/>
                <a:sym typeface="Arial"/>
              </a:rPr>
              <a:t>decreased by 19 %</a:t>
            </a:r>
            <a:endParaRPr/>
          </a:p>
        </p:txBody>
      </p:sp>
      <p:sp>
        <p:nvSpPr>
          <p:cNvPr id="869" name="Google Shape;869;p26"/>
          <p:cNvSpPr txBox="1"/>
          <p:nvPr/>
        </p:nvSpPr>
        <p:spPr>
          <a:xfrm>
            <a:off x="14445301" y="9570720"/>
            <a:ext cx="1631509" cy="34578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Sources: 4, 5, 6</a:t>
            </a:r>
            <a:endParaRPr/>
          </a:p>
        </p:txBody>
      </p:sp>
      <p:sp>
        <p:nvSpPr>
          <p:cNvPr id="870" name="Google Shape;870;p26"/>
          <p:cNvSpPr txBox="1"/>
          <p:nvPr/>
        </p:nvSpPr>
        <p:spPr>
          <a:xfrm>
            <a:off x="3246692" y="2633624"/>
            <a:ext cx="5051393" cy="1481861"/>
          </a:xfrm>
          <a:prstGeom prst="rect">
            <a:avLst/>
          </a:prstGeom>
          <a:noFill/>
          <a:ln>
            <a:noFill/>
          </a:ln>
        </p:spPr>
        <p:txBody>
          <a:bodyPr anchorCtr="0" anchor="t" bIns="0" lIns="0" spcFirstLastPara="1" rIns="0" wrap="square" tIns="0">
            <a:spAutoFit/>
          </a:bodyPr>
          <a:lstStyle/>
          <a:p>
            <a:pPr indent="0" lvl="0" marL="0" marR="0" rtl="0" algn="just">
              <a:lnSpc>
                <a:spcPct val="129617"/>
              </a:lnSpc>
              <a:spcBef>
                <a:spcPts val="0"/>
              </a:spcBef>
              <a:spcAft>
                <a:spcPts val="0"/>
              </a:spcAft>
              <a:buNone/>
            </a:pPr>
            <a:r>
              <a:rPr b="0" i="0" lang="en-US" sz="2198" u="none" cap="none" strike="noStrike">
                <a:solidFill>
                  <a:srgbClr val="000000"/>
                </a:solidFill>
                <a:latin typeface="Arial"/>
                <a:ea typeface="Arial"/>
                <a:cs typeface="Arial"/>
                <a:sym typeface="Arial"/>
              </a:rPr>
              <a:t>CDDs measure how much (in degrees) and for how long outdoor temperatures exceed 21/24/26 °C indicating the need for cooling.</a:t>
            </a:r>
            <a:endParaRPr/>
          </a:p>
        </p:txBody>
      </p:sp>
      <p:sp>
        <p:nvSpPr>
          <p:cNvPr id="871" name="Google Shape;871;p26"/>
          <p:cNvSpPr txBox="1"/>
          <p:nvPr/>
        </p:nvSpPr>
        <p:spPr>
          <a:xfrm>
            <a:off x="10893009" y="2633624"/>
            <a:ext cx="5744166" cy="1119911"/>
          </a:xfrm>
          <a:prstGeom prst="rect">
            <a:avLst/>
          </a:prstGeom>
          <a:noFill/>
          <a:ln>
            <a:noFill/>
          </a:ln>
        </p:spPr>
        <p:txBody>
          <a:bodyPr anchorCtr="0" anchor="t" bIns="0" lIns="0" spcFirstLastPara="1" rIns="0" wrap="square" tIns="0">
            <a:spAutoFit/>
          </a:bodyPr>
          <a:lstStyle/>
          <a:p>
            <a:pPr indent="0" lvl="0" marL="0" marR="0" rtl="0" algn="l">
              <a:lnSpc>
                <a:spcPct val="129617"/>
              </a:lnSpc>
              <a:spcBef>
                <a:spcPts val="0"/>
              </a:spcBef>
              <a:spcAft>
                <a:spcPts val="0"/>
              </a:spcAft>
              <a:buNone/>
            </a:pPr>
            <a:r>
              <a:rPr b="0" i="0" lang="en-US" sz="2198" u="none" cap="none" strike="noStrike">
                <a:solidFill>
                  <a:srgbClr val="000000"/>
                </a:solidFill>
                <a:latin typeface="Arial"/>
                <a:ea typeface="Arial"/>
                <a:cs typeface="Arial"/>
                <a:sym typeface="Arial"/>
              </a:rPr>
              <a:t>HDDs measure how much (in degrees) and for how long outdoor temperatures are below 15/18°C, indicating the need for heating.</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27"/>
          <p:cNvSpPr/>
          <p:nvPr/>
        </p:nvSpPr>
        <p:spPr>
          <a:xfrm>
            <a:off x="1196188" y="3612823"/>
            <a:ext cx="7863850" cy="1426997"/>
          </a:xfrm>
          <a:custGeom>
            <a:rect b="b" l="l" r="r" t="t"/>
            <a:pathLst>
              <a:path extrusionOk="0" h="1426997" w="7863850">
                <a:moveTo>
                  <a:pt x="0" y="0"/>
                </a:moveTo>
                <a:lnTo>
                  <a:pt x="7863849" y="0"/>
                </a:lnTo>
                <a:lnTo>
                  <a:pt x="7863849" y="1426997"/>
                </a:lnTo>
                <a:lnTo>
                  <a:pt x="0" y="1426997"/>
                </a:lnTo>
                <a:lnTo>
                  <a:pt x="0" y="0"/>
                </a:lnTo>
                <a:close/>
              </a:path>
            </a:pathLst>
          </a:custGeom>
          <a:blipFill rotWithShape="1">
            <a:blip r:embed="rId3">
              <a:alphaModFix/>
            </a:blip>
            <a:stretch>
              <a:fillRect b="0" l="0" r="0" t="0"/>
            </a:stretch>
          </a:blipFill>
          <a:ln>
            <a:noFill/>
          </a:ln>
        </p:spPr>
      </p:sp>
      <p:sp>
        <p:nvSpPr>
          <p:cNvPr id="877" name="Google Shape;877;p27"/>
          <p:cNvSpPr/>
          <p:nvPr/>
        </p:nvSpPr>
        <p:spPr>
          <a:xfrm>
            <a:off x="1196178" y="484194"/>
            <a:ext cx="15900397" cy="2115550"/>
          </a:xfrm>
          <a:custGeom>
            <a:rect b="b" l="l" r="r" t="t"/>
            <a:pathLst>
              <a:path extrusionOk="0" h="2115550" w="15900397">
                <a:moveTo>
                  <a:pt x="0" y="0"/>
                </a:moveTo>
                <a:lnTo>
                  <a:pt x="15900397" y="0"/>
                </a:lnTo>
                <a:lnTo>
                  <a:pt x="15900397" y="2115550"/>
                </a:lnTo>
                <a:lnTo>
                  <a:pt x="0" y="2115550"/>
                </a:lnTo>
                <a:lnTo>
                  <a:pt x="0" y="0"/>
                </a:lnTo>
                <a:close/>
              </a:path>
            </a:pathLst>
          </a:custGeom>
          <a:blipFill rotWithShape="1">
            <a:blip r:embed="rId4">
              <a:alphaModFix/>
            </a:blip>
            <a:stretch>
              <a:fillRect b="0" l="0" r="0" t="0"/>
            </a:stretch>
          </a:blipFill>
          <a:ln>
            <a:noFill/>
          </a:ln>
        </p:spPr>
      </p:sp>
      <p:sp>
        <p:nvSpPr>
          <p:cNvPr id="878" name="Google Shape;878;p27"/>
          <p:cNvSpPr/>
          <p:nvPr/>
        </p:nvSpPr>
        <p:spPr>
          <a:xfrm>
            <a:off x="9194806" y="3677117"/>
            <a:ext cx="7901645" cy="1362704"/>
          </a:xfrm>
          <a:custGeom>
            <a:rect b="b" l="l" r="r" t="t"/>
            <a:pathLst>
              <a:path extrusionOk="0" h="1362704" w="7901645">
                <a:moveTo>
                  <a:pt x="0" y="0"/>
                </a:moveTo>
                <a:lnTo>
                  <a:pt x="7901645" y="0"/>
                </a:lnTo>
                <a:lnTo>
                  <a:pt x="7901645" y="1362703"/>
                </a:lnTo>
                <a:lnTo>
                  <a:pt x="0" y="1362703"/>
                </a:lnTo>
                <a:lnTo>
                  <a:pt x="0" y="0"/>
                </a:lnTo>
                <a:close/>
              </a:path>
            </a:pathLst>
          </a:custGeom>
          <a:blipFill rotWithShape="1">
            <a:blip r:embed="rId5">
              <a:alphaModFix/>
            </a:blip>
            <a:stretch>
              <a:fillRect b="0" l="0" r="0" t="0"/>
            </a:stretch>
          </a:blipFill>
          <a:ln>
            <a:noFill/>
          </a:ln>
        </p:spPr>
      </p:sp>
      <p:sp>
        <p:nvSpPr>
          <p:cNvPr id="879" name="Google Shape;879;p27"/>
          <p:cNvSpPr/>
          <p:nvPr/>
        </p:nvSpPr>
        <p:spPr>
          <a:xfrm>
            <a:off x="1259681" y="2487559"/>
            <a:ext cx="1634700" cy="1062552"/>
          </a:xfrm>
          <a:custGeom>
            <a:rect b="b" l="l" r="r" t="t"/>
            <a:pathLst>
              <a:path extrusionOk="0" h="1062552" w="1634700">
                <a:moveTo>
                  <a:pt x="0" y="0"/>
                </a:moveTo>
                <a:lnTo>
                  <a:pt x="1634700" y="0"/>
                </a:lnTo>
                <a:lnTo>
                  <a:pt x="1634700" y="1062551"/>
                </a:lnTo>
                <a:lnTo>
                  <a:pt x="0" y="1062551"/>
                </a:lnTo>
                <a:lnTo>
                  <a:pt x="0" y="0"/>
                </a:lnTo>
                <a:close/>
              </a:path>
            </a:pathLst>
          </a:custGeom>
          <a:blipFill rotWithShape="1">
            <a:blip r:embed="rId6">
              <a:alphaModFix/>
            </a:blip>
            <a:stretch>
              <a:fillRect b="0" l="0" r="0" t="0"/>
            </a:stretch>
          </a:blipFill>
          <a:ln>
            <a:noFill/>
          </a:ln>
        </p:spPr>
      </p:sp>
      <p:sp>
        <p:nvSpPr>
          <p:cNvPr id="880" name="Google Shape;880;p27"/>
          <p:cNvSpPr/>
          <p:nvPr/>
        </p:nvSpPr>
        <p:spPr>
          <a:xfrm>
            <a:off x="1259681" y="2487559"/>
            <a:ext cx="1634700" cy="1062552"/>
          </a:xfrm>
          <a:custGeom>
            <a:rect b="b" l="l" r="r" t="t"/>
            <a:pathLst>
              <a:path extrusionOk="0" h="1062552" w="1634700">
                <a:moveTo>
                  <a:pt x="0" y="0"/>
                </a:moveTo>
                <a:lnTo>
                  <a:pt x="1634700" y="0"/>
                </a:lnTo>
                <a:lnTo>
                  <a:pt x="1634700" y="1062551"/>
                </a:lnTo>
                <a:lnTo>
                  <a:pt x="0" y="1062551"/>
                </a:lnTo>
                <a:lnTo>
                  <a:pt x="0" y="0"/>
                </a:lnTo>
                <a:close/>
              </a:path>
            </a:pathLst>
          </a:custGeom>
          <a:blipFill rotWithShape="1">
            <a:blip r:embed="rId7">
              <a:alphaModFix/>
            </a:blip>
            <a:stretch>
              <a:fillRect b="0" l="0" r="0" t="0"/>
            </a:stretch>
          </a:blipFill>
          <a:ln>
            <a:noFill/>
          </a:ln>
        </p:spPr>
      </p:sp>
      <p:sp>
        <p:nvSpPr>
          <p:cNvPr id="881" name="Google Shape;881;p27"/>
          <p:cNvSpPr/>
          <p:nvPr/>
        </p:nvSpPr>
        <p:spPr>
          <a:xfrm>
            <a:off x="9258300" y="2282257"/>
            <a:ext cx="1282284" cy="1267854"/>
          </a:xfrm>
          <a:custGeom>
            <a:rect b="b" l="l" r="r" t="t"/>
            <a:pathLst>
              <a:path extrusionOk="0" h="1267854" w="1282284">
                <a:moveTo>
                  <a:pt x="0" y="0"/>
                </a:moveTo>
                <a:lnTo>
                  <a:pt x="1282284" y="0"/>
                </a:lnTo>
                <a:lnTo>
                  <a:pt x="1282284" y="1267853"/>
                </a:lnTo>
                <a:lnTo>
                  <a:pt x="0" y="1267853"/>
                </a:lnTo>
                <a:lnTo>
                  <a:pt x="0" y="0"/>
                </a:lnTo>
                <a:close/>
              </a:path>
            </a:pathLst>
          </a:custGeom>
          <a:blipFill rotWithShape="1">
            <a:blip r:embed="rId8">
              <a:alphaModFix/>
            </a:blip>
            <a:stretch>
              <a:fillRect b="0" l="0" r="0" t="0"/>
            </a:stretch>
          </a:blipFill>
          <a:ln>
            <a:noFill/>
          </a:ln>
        </p:spPr>
      </p:sp>
      <p:sp>
        <p:nvSpPr>
          <p:cNvPr id="882" name="Google Shape;882;p27"/>
          <p:cNvSpPr/>
          <p:nvPr/>
        </p:nvSpPr>
        <p:spPr>
          <a:xfrm>
            <a:off x="9258300" y="2282257"/>
            <a:ext cx="1282284" cy="1267854"/>
          </a:xfrm>
          <a:custGeom>
            <a:rect b="b" l="l" r="r" t="t"/>
            <a:pathLst>
              <a:path extrusionOk="0" h="1267854" w="1282284">
                <a:moveTo>
                  <a:pt x="0" y="0"/>
                </a:moveTo>
                <a:lnTo>
                  <a:pt x="1282284" y="0"/>
                </a:lnTo>
                <a:lnTo>
                  <a:pt x="1282284" y="1267853"/>
                </a:lnTo>
                <a:lnTo>
                  <a:pt x="0" y="1267853"/>
                </a:lnTo>
                <a:lnTo>
                  <a:pt x="0" y="0"/>
                </a:lnTo>
                <a:close/>
              </a:path>
            </a:pathLst>
          </a:custGeom>
          <a:blipFill rotWithShape="1">
            <a:blip r:embed="rId9">
              <a:alphaModFix/>
            </a:blip>
            <a:stretch>
              <a:fillRect b="0" l="0" r="0" t="0"/>
            </a:stretch>
          </a:blipFill>
          <a:ln>
            <a:noFill/>
          </a:ln>
        </p:spPr>
      </p:sp>
      <p:sp>
        <p:nvSpPr>
          <p:cNvPr id="883" name="Google Shape;883;p27"/>
          <p:cNvSpPr/>
          <p:nvPr/>
        </p:nvSpPr>
        <p:spPr>
          <a:xfrm rot="-2700000">
            <a:off x="455601" y="5543232"/>
            <a:ext cx="1146239" cy="475679"/>
          </a:xfrm>
          <a:custGeom>
            <a:rect b="b" l="l" r="r" t="t"/>
            <a:pathLst>
              <a:path extrusionOk="0" h="634238" w="1528318">
                <a:moveTo>
                  <a:pt x="1528318" y="0"/>
                </a:moveTo>
                <a:lnTo>
                  <a:pt x="0" y="0"/>
                </a:lnTo>
                <a:lnTo>
                  <a:pt x="0" y="634238"/>
                </a:lnTo>
                <a:lnTo>
                  <a:pt x="1528318" y="634238"/>
                </a:lnTo>
                <a:lnTo>
                  <a:pt x="1528318" y="0"/>
                </a:lnTo>
                <a:close/>
              </a:path>
            </a:pathLst>
          </a:custGeom>
          <a:blipFill rotWithShape="1">
            <a:blip r:embed="rId10">
              <a:alphaModFix/>
            </a:blip>
            <a:stretch>
              <a:fillRect b="0" l="0" r="3" t="0"/>
            </a:stretch>
          </a:blipFill>
          <a:ln>
            <a:noFill/>
          </a:ln>
        </p:spPr>
      </p:sp>
      <p:sp>
        <p:nvSpPr>
          <p:cNvPr id="884" name="Google Shape;884;p27"/>
          <p:cNvSpPr/>
          <p:nvPr/>
        </p:nvSpPr>
        <p:spPr>
          <a:xfrm>
            <a:off x="3246692" y="2662380"/>
            <a:ext cx="5043488" cy="900303"/>
          </a:xfrm>
          <a:custGeom>
            <a:rect b="b" l="l" r="r" t="t"/>
            <a:pathLst>
              <a:path extrusionOk="0" h="900303" w="5043488">
                <a:moveTo>
                  <a:pt x="0" y="0"/>
                </a:moveTo>
                <a:lnTo>
                  <a:pt x="5043487" y="0"/>
                </a:lnTo>
                <a:lnTo>
                  <a:pt x="5043487" y="900303"/>
                </a:lnTo>
                <a:lnTo>
                  <a:pt x="0" y="900303"/>
                </a:lnTo>
                <a:lnTo>
                  <a:pt x="0" y="0"/>
                </a:lnTo>
                <a:close/>
              </a:path>
            </a:pathLst>
          </a:custGeom>
          <a:blipFill rotWithShape="1">
            <a:blip r:embed="rId11">
              <a:alphaModFix/>
            </a:blip>
            <a:stretch>
              <a:fillRect b="0" l="0" r="0" t="0"/>
            </a:stretch>
          </a:blipFill>
          <a:ln>
            <a:noFill/>
          </a:ln>
        </p:spPr>
      </p:sp>
      <p:sp>
        <p:nvSpPr>
          <p:cNvPr id="885" name="Google Shape;885;p27"/>
          <p:cNvSpPr/>
          <p:nvPr/>
        </p:nvSpPr>
        <p:spPr>
          <a:xfrm>
            <a:off x="10893009" y="2662380"/>
            <a:ext cx="5622207" cy="900303"/>
          </a:xfrm>
          <a:custGeom>
            <a:rect b="b" l="l" r="r" t="t"/>
            <a:pathLst>
              <a:path extrusionOk="0" h="900303" w="5622207">
                <a:moveTo>
                  <a:pt x="0" y="0"/>
                </a:moveTo>
                <a:lnTo>
                  <a:pt x="5622208" y="0"/>
                </a:lnTo>
                <a:lnTo>
                  <a:pt x="5622208" y="900303"/>
                </a:lnTo>
                <a:lnTo>
                  <a:pt x="0" y="900303"/>
                </a:lnTo>
                <a:lnTo>
                  <a:pt x="0" y="0"/>
                </a:lnTo>
                <a:close/>
              </a:path>
            </a:pathLst>
          </a:custGeom>
          <a:blipFill rotWithShape="1">
            <a:blip r:embed="rId12">
              <a:alphaModFix/>
            </a:blip>
            <a:stretch>
              <a:fillRect b="0" l="0" r="0" t="0"/>
            </a:stretch>
          </a:blipFill>
          <a:ln>
            <a:noFill/>
          </a:ln>
        </p:spPr>
      </p:sp>
      <p:sp>
        <p:nvSpPr>
          <p:cNvPr id="886" name="Google Shape;886;p27"/>
          <p:cNvSpPr/>
          <p:nvPr/>
        </p:nvSpPr>
        <p:spPr>
          <a:xfrm rot="2768040">
            <a:off x="9326336" y="5538687"/>
            <a:ext cx="1146239" cy="475679"/>
          </a:xfrm>
          <a:custGeom>
            <a:rect b="b" l="l" r="r" t="t"/>
            <a:pathLst>
              <a:path extrusionOk="0" h="634238" w="1528318">
                <a:moveTo>
                  <a:pt x="0" y="0"/>
                </a:moveTo>
                <a:lnTo>
                  <a:pt x="0" y="634238"/>
                </a:lnTo>
                <a:lnTo>
                  <a:pt x="1528318" y="634238"/>
                </a:lnTo>
                <a:lnTo>
                  <a:pt x="1528318" y="0"/>
                </a:lnTo>
                <a:lnTo>
                  <a:pt x="0" y="0"/>
                </a:lnTo>
                <a:close/>
              </a:path>
            </a:pathLst>
          </a:custGeom>
          <a:blipFill rotWithShape="1">
            <a:blip r:embed="rId13">
              <a:alphaModFix/>
            </a:blip>
            <a:stretch>
              <a:fillRect b="0" l="0" r="3" t="0"/>
            </a:stretch>
          </a:blipFill>
          <a:ln>
            <a:noFill/>
          </a:ln>
        </p:spPr>
      </p:sp>
      <p:sp>
        <p:nvSpPr>
          <p:cNvPr id="887" name="Google Shape;887;p27"/>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14">
              <a:alphaModFix/>
            </a:blip>
            <a:stretch>
              <a:fillRect b="0" l="0" r="0" t="0"/>
            </a:stretch>
          </a:blipFill>
          <a:ln>
            <a:noFill/>
          </a:ln>
        </p:spPr>
      </p:sp>
      <p:sp>
        <p:nvSpPr>
          <p:cNvPr id="888" name="Google Shape;888;p27"/>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15">
              <a:alphaModFix/>
            </a:blip>
            <a:stretch>
              <a:fillRect b="0" l="0" r="0" t="0"/>
            </a:stretch>
          </a:blipFill>
          <a:ln>
            <a:noFill/>
          </a:ln>
        </p:spPr>
      </p:sp>
      <p:sp>
        <p:nvSpPr>
          <p:cNvPr id="889" name="Google Shape;889;p27"/>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16">
              <a:alphaModFix/>
            </a:blip>
            <a:stretch>
              <a:fillRect b="0" l="0" r="0" t="0"/>
            </a:stretch>
          </a:blipFill>
          <a:ln>
            <a:noFill/>
          </a:ln>
        </p:spPr>
      </p:sp>
      <p:sp>
        <p:nvSpPr>
          <p:cNvPr id="890" name="Google Shape;890;p27"/>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17">
              <a:alphaModFix/>
            </a:blip>
            <a:stretch>
              <a:fillRect b="0" l="0" r="0" t="0"/>
            </a:stretch>
          </a:blipFill>
          <a:ln>
            <a:noFill/>
          </a:ln>
        </p:spPr>
      </p:sp>
      <p:sp>
        <p:nvSpPr>
          <p:cNvPr id="891" name="Google Shape;891;p27"/>
          <p:cNvSpPr txBox="1"/>
          <p:nvPr/>
        </p:nvSpPr>
        <p:spPr>
          <a:xfrm>
            <a:off x="1259681" y="930192"/>
            <a:ext cx="7309085" cy="1226153"/>
          </a:xfrm>
          <a:prstGeom prst="rect">
            <a:avLst/>
          </a:prstGeom>
          <a:noFill/>
          <a:ln>
            <a:noFill/>
          </a:ln>
        </p:spPr>
        <p:txBody>
          <a:bodyPr anchorCtr="0" anchor="t" bIns="0" lIns="0" spcFirstLastPara="1" rIns="0" wrap="square" tIns="0">
            <a:spAutoFit/>
          </a:bodyPr>
          <a:lstStyle/>
          <a:p>
            <a:pPr indent="0" lvl="0" marL="0" marR="0" rtl="0" algn="l">
              <a:lnSpc>
                <a:spcPct val="139993"/>
              </a:lnSpc>
              <a:spcBef>
                <a:spcPts val="0"/>
              </a:spcBef>
              <a:spcAft>
                <a:spcPts val="0"/>
              </a:spcAft>
              <a:buNone/>
            </a:pPr>
            <a:r>
              <a:rPr b="0" i="0" lang="en-US" sz="6476" u="none" cap="none" strike="noStrike">
                <a:solidFill>
                  <a:srgbClr val="0E3B44"/>
                </a:solidFill>
                <a:latin typeface="Arial"/>
                <a:ea typeface="Arial"/>
                <a:cs typeface="Arial"/>
                <a:sym typeface="Arial"/>
              </a:rPr>
              <a:t> Statistiken - Klima</a:t>
            </a:r>
            <a:endParaRPr/>
          </a:p>
        </p:txBody>
      </p:sp>
      <p:sp>
        <p:nvSpPr>
          <p:cNvPr id="892" name="Google Shape;892;p27"/>
          <p:cNvSpPr txBox="1"/>
          <p:nvPr/>
        </p:nvSpPr>
        <p:spPr>
          <a:xfrm>
            <a:off x="1157983" y="4252208"/>
            <a:ext cx="7512482" cy="807253"/>
          </a:xfrm>
          <a:prstGeom prst="rect">
            <a:avLst/>
          </a:prstGeom>
          <a:noFill/>
          <a:ln>
            <a:noFill/>
          </a:ln>
        </p:spPr>
        <p:txBody>
          <a:bodyPr anchorCtr="0" anchor="t" bIns="0" lIns="0" spcFirstLastPara="1" rIns="0" wrap="square" tIns="0">
            <a:spAutoFit/>
          </a:bodyPr>
          <a:lstStyle/>
          <a:p>
            <a:pPr indent="0" lvl="0" marL="0" marR="0" rtl="0" algn="l">
              <a:lnSpc>
                <a:spcPct val="139995"/>
              </a:lnSpc>
              <a:spcBef>
                <a:spcPts val="0"/>
              </a:spcBef>
              <a:spcAft>
                <a:spcPts val="0"/>
              </a:spcAft>
              <a:buNone/>
            </a:pPr>
            <a:r>
              <a:rPr b="1" i="0" lang="en-US" sz="4218" u="none" cap="none" strike="noStrike">
                <a:solidFill>
                  <a:srgbClr val="0B5394"/>
                </a:solidFill>
                <a:latin typeface="Arial"/>
                <a:ea typeface="Arial"/>
                <a:cs typeface="Arial"/>
                <a:sym typeface="Arial"/>
              </a:rPr>
              <a:t>Kühlgradtage (CDDs)</a:t>
            </a:r>
            <a:endParaRPr/>
          </a:p>
        </p:txBody>
      </p:sp>
      <p:sp>
        <p:nvSpPr>
          <p:cNvPr id="893" name="Google Shape;893;p27"/>
          <p:cNvSpPr txBox="1"/>
          <p:nvPr/>
        </p:nvSpPr>
        <p:spPr>
          <a:xfrm>
            <a:off x="9613059" y="4252208"/>
            <a:ext cx="7483516" cy="807253"/>
          </a:xfrm>
          <a:prstGeom prst="rect">
            <a:avLst/>
          </a:prstGeom>
          <a:noFill/>
          <a:ln>
            <a:noFill/>
          </a:ln>
        </p:spPr>
        <p:txBody>
          <a:bodyPr anchorCtr="0" anchor="t" bIns="0" lIns="0" spcFirstLastPara="1" rIns="0" wrap="square" tIns="0">
            <a:spAutoFit/>
          </a:bodyPr>
          <a:lstStyle/>
          <a:p>
            <a:pPr indent="0" lvl="0" marL="0" marR="0" rtl="0" algn="l">
              <a:lnSpc>
                <a:spcPct val="139995"/>
              </a:lnSpc>
              <a:spcBef>
                <a:spcPts val="0"/>
              </a:spcBef>
              <a:spcAft>
                <a:spcPts val="0"/>
              </a:spcAft>
              <a:buNone/>
            </a:pPr>
            <a:r>
              <a:rPr b="1" i="0" lang="en-US" sz="4218" u="none" cap="none" strike="noStrike">
                <a:solidFill>
                  <a:srgbClr val="B81B68"/>
                </a:solidFill>
                <a:latin typeface="Arial"/>
                <a:ea typeface="Arial"/>
                <a:cs typeface="Arial"/>
                <a:sym typeface="Arial"/>
              </a:rPr>
              <a:t>Heizgradtage (HDDs)</a:t>
            </a:r>
            <a:endParaRPr/>
          </a:p>
        </p:txBody>
      </p:sp>
      <p:sp>
        <p:nvSpPr>
          <p:cNvPr id="894" name="Google Shape;894;p27"/>
          <p:cNvSpPr txBox="1"/>
          <p:nvPr/>
        </p:nvSpPr>
        <p:spPr>
          <a:xfrm>
            <a:off x="1640643" y="5039944"/>
            <a:ext cx="6640773" cy="4498975"/>
          </a:xfrm>
          <a:prstGeom prst="rect">
            <a:avLst/>
          </a:prstGeom>
          <a:noFill/>
          <a:ln>
            <a:noFill/>
          </a:ln>
        </p:spPr>
        <p:txBody>
          <a:bodyPr anchorCtr="0" anchor="t" bIns="0" lIns="0" spcFirstLastPara="1" rIns="0" wrap="square" tIns="0">
            <a:spAutoFit/>
          </a:bodyPr>
          <a:lstStyle/>
          <a:p>
            <a:pPr indent="0" lvl="0" marL="0" marR="0" rtl="0" algn="l">
              <a:lnSpc>
                <a:spcPct val="179031"/>
              </a:lnSpc>
              <a:spcBef>
                <a:spcPts val="0"/>
              </a:spcBef>
              <a:spcAft>
                <a:spcPts val="0"/>
              </a:spcAft>
              <a:buNone/>
            </a:pPr>
            <a:r>
              <a:rPr b="0" i="0" lang="en-US" sz="2499" u="none" cap="none" strike="noStrike">
                <a:solidFill>
                  <a:srgbClr val="000000"/>
                </a:solidFill>
                <a:latin typeface="Arial"/>
                <a:ea typeface="Arial"/>
                <a:cs typeface="Arial"/>
                <a:sym typeface="Arial"/>
              </a:rPr>
              <a:t>• Aktuelle Daten deuten auf einen Anstieg der CDD in Deutschland, was auf einen steigenden Kühlbedarf aufgrund der wärmeren Sommer hindeutet. </a:t>
            </a:r>
            <a:endParaRPr/>
          </a:p>
          <a:p>
            <a:pPr indent="0" lvl="0" marL="0" marR="0" rtl="0" algn="l">
              <a:lnSpc>
                <a:spcPct val="179031"/>
              </a:lnSpc>
              <a:spcBef>
                <a:spcPts val="0"/>
              </a:spcBef>
              <a:spcAft>
                <a:spcPts val="0"/>
              </a:spcAft>
              <a:buNone/>
            </a:pPr>
            <a:r>
              <a:rPr b="0" i="0" lang="en-US" sz="2499" u="none" cap="none" strike="noStrike">
                <a:solidFill>
                  <a:srgbClr val="000000"/>
                </a:solidFill>
                <a:latin typeface="Arial"/>
                <a:ea typeface="Arial"/>
                <a:cs typeface="Arial"/>
                <a:sym typeface="Arial"/>
              </a:rPr>
              <a:t>•In der EU ist die Notwendigkeit zur Kühlung eines bestimmten </a:t>
            </a:r>
            <a:endParaRPr/>
          </a:p>
          <a:p>
            <a:pPr indent="0" lvl="0" marL="0" marR="0" rtl="0" algn="l">
              <a:lnSpc>
                <a:spcPct val="179031"/>
              </a:lnSpc>
              <a:spcBef>
                <a:spcPts val="0"/>
              </a:spcBef>
              <a:spcAft>
                <a:spcPts val="0"/>
              </a:spcAft>
              <a:buNone/>
            </a:pPr>
            <a:r>
              <a:rPr b="0" i="0" lang="en-US" sz="2499" u="none" cap="none" strike="noStrike">
                <a:solidFill>
                  <a:srgbClr val="000000"/>
                </a:solidFill>
                <a:latin typeface="Arial"/>
                <a:ea typeface="Arial"/>
                <a:cs typeface="Arial"/>
                <a:sym typeface="Arial"/>
              </a:rPr>
              <a:t>Die Bautätigkeit im Jahr 2022 war im Vergleich zu 1979 fast viermal so hoch.</a:t>
            </a:r>
            <a:endParaRPr/>
          </a:p>
        </p:txBody>
      </p:sp>
      <p:sp>
        <p:nvSpPr>
          <p:cNvPr id="895" name="Google Shape;895;p27"/>
          <p:cNvSpPr txBox="1"/>
          <p:nvPr/>
        </p:nvSpPr>
        <p:spPr>
          <a:xfrm>
            <a:off x="10553643" y="5097561"/>
            <a:ext cx="6083532" cy="3322320"/>
          </a:xfrm>
          <a:prstGeom prst="rect">
            <a:avLst/>
          </a:prstGeom>
          <a:noFill/>
          <a:ln>
            <a:noFill/>
          </a:ln>
        </p:spPr>
        <p:txBody>
          <a:bodyPr anchorCtr="0" anchor="t" bIns="0" lIns="0" spcFirstLastPara="1" rIns="0" wrap="square" tIns="0">
            <a:spAutoFit/>
          </a:bodyPr>
          <a:lstStyle/>
          <a:p>
            <a:pPr indent="0" lvl="0" marL="0" marR="0" rtl="0" algn="l">
              <a:lnSpc>
                <a:spcPct val="129611"/>
              </a:lnSpc>
              <a:spcBef>
                <a:spcPts val="0"/>
              </a:spcBef>
              <a:spcAft>
                <a:spcPts val="0"/>
              </a:spcAft>
              <a:buNone/>
            </a:pPr>
            <a:r>
              <a:rPr b="0" i="0" lang="en-US" sz="2499" u="none" cap="none" strike="noStrike">
                <a:solidFill>
                  <a:srgbClr val="000000"/>
                </a:solidFill>
                <a:latin typeface="Arial"/>
                <a:ea typeface="Arial"/>
                <a:cs typeface="Arial"/>
                <a:sym typeface="Arial"/>
              </a:rPr>
              <a:t>• Zwischen 2000 und 2020 Dieser Trend deutet auf eine  mildere Winter reduzierter Heizbedarf im Laufe der Jahre.</a:t>
            </a:r>
            <a:endParaRPr/>
          </a:p>
          <a:p>
            <a:pPr indent="0" lvl="0" marL="0" marR="0" rtl="0" algn="l">
              <a:lnSpc>
                <a:spcPct val="129611"/>
              </a:lnSpc>
              <a:spcBef>
                <a:spcPts val="0"/>
              </a:spcBef>
              <a:spcAft>
                <a:spcPts val="0"/>
              </a:spcAft>
              <a:buNone/>
            </a:pPr>
            <a:r>
              <a:t/>
            </a:r>
            <a:endParaRPr b="0" i="0" sz="2499" u="none" cap="none" strike="noStrike">
              <a:solidFill>
                <a:srgbClr val="000000"/>
              </a:solidFill>
              <a:latin typeface="Arial"/>
              <a:ea typeface="Arial"/>
              <a:cs typeface="Arial"/>
              <a:sym typeface="Arial"/>
            </a:endParaRPr>
          </a:p>
          <a:p>
            <a:pPr indent="0" lvl="0" marL="0" marR="0" rtl="0" algn="l">
              <a:lnSpc>
                <a:spcPct val="129611"/>
              </a:lnSpc>
              <a:spcBef>
                <a:spcPts val="0"/>
              </a:spcBef>
              <a:spcAft>
                <a:spcPts val="0"/>
              </a:spcAft>
              <a:buNone/>
            </a:pPr>
            <a:r>
              <a:rPr b="1" i="0" lang="en-US" sz="2499" u="none" cap="none" strike="noStrike">
                <a:solidFill>
                  <a:srgbClr val="000000"/>
                </a:solidFill>
                <a:latin typeface="Arial"/>
                <a:ea typeface="Arial"/>
                <a:cs typeface="Arial"/>
                <a:sym typeface="Arial"/>
              </a:rPr>
              <a:t>•In der EU, </a:t>
            </a:r>
            <a:r>
              <a:rPr b="0" i="0" lang="en-US" sz="2499" u="none" cap="none" strike="noStrike">
                <a:solidFill>
                  <a:srgbClr val="000000"/>
                </a:solidFill>
                <a:latin typeface="Arial"/>
                <a:ea typeface="Arial"/>
                <a:cs typeface="Arial"/>
                <a:sym typeface="Arial"/>
              </a:rPr>
              <a:t>der Bedarf an Heizung eines gegebenen Gebäude um 19 % gesunken zwischen 1979 und 2022.</a:t>
            </a:r>
            <a:endParaRPr/>
          </a:p>
          <a:p>
            <a:pPr indent="0" lvl="0" marL="0" marR="0" rtl="0" algn="l">
              <a:lnSpc>
                <a:spcPct val="129611"/>
              </a:lnSpc>
              <a:spcBef>
                <a:spcPts val="0"/>
              </a:spcBef>
              <a:spcAft>
                <a:spcPts val="0"/>
              </a:spcAft>
              <a:buNone/>
            </a:pPr>
            <a:r>
              <a:t/>
            </a:r>
            <a:endParaRPr b="0" i="0" sz="2499" u="none" cap="none" strike="noStrike">
              <a:solidFill>
                <a:srgbClr val="000000"/>
              </a:solidFill>
              <a:latin typeface="Arial"/>
              <a:ea typeface="Arial"/>
              <a:cs typeface="Arial"/>
              <a:sym typeface="Arial"/>
            </a:endParaRPr>
          </a:p>
        </p:txBody>
      </p:sp>
      <p:sp>
        <p:nvSpPr>
          <p:cNvPr id="896" name="Google Shape;896;p27"/>
          <p:cNvSpPr txBox="1"/>
          <p:nvPr/>
        </p:nvSpPr>
        <p:spPr>
          <a:xfrm>
            <a:off x="14445301" y="9570720"/>
            <a:ext cx="1631509" cy="3448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Quellen: 4, 5, 6</a:t>
            </a:r>
            <a:endParaRPr/>
          </a:p>
        </p:txBody>
      </p:sp>
      <p:sp>
        <p:nvSpPr>
          <p:cNvPr id="897" name="Google Shape;897;p27"/>
          <p:cNvSpPr txBox="1"/>
          <p:nvPr/>
        </p:nvSpPr>
        <p:spPr>
          <a:xfrm>
            <a:off x="3246692" y="2633624"/>
            <a:ext cx="5051393" cy="1449565"/>
          </a:xfrm>
          <a:prstGeom prst="rect">
            <a:avLst/>
          </a:prstGeom>
          <a:noFill/>
          <a:ln>
            <a:noFill/>
          </a:ln>
        </p:spPr>
        <p:txBody>
          <a:bodyPr anchorCtr="0" anchor="t" bIns="0" lIns="0" spcFirstLastPara="1" rIns="0" wrap="square" tIns="0">
            <a:spAutoFit/>
          </a:bodyPr>
          <a:lstStyle/>
          <a:p>
            <a:pPr indent="0" lvl="0" marL="0" marR="0" rtl="0" algn="just">
              <a:lnSpc>
                <a:spcPct val="129558"/>
              </a:lnSpc>
              <a:spcBef>
                <a:spcPts val="0"/>
              </a:spcBef>
              <a:spcAft>
                <a:spcPts val="0"/>
              </a:spcAft>
              <a:buNone/>
            </a:pPr>
            <a:r>
              <a:rPr b="0" i="0" lang="en-US" sz="2199" u="none" cap="none" strike="noStrike">
                <a:solidFill>
                  <a:srgbClr val="000000"/>
                </a:solidFill>
                <a:latin typeface="Arial"/>
                <a:ea typeface="Arial"/>
                <a:cs typeface="Arial"/>
                <a:sym typeface="Arial"/>
              </a:rPr>
              <a:t>CDDs messen, um wie viel (in Grad) und wie lange die Außentemperatur 21/24/26 °C überschreitet, was auf einen Kühlbedarf hinweist.</a:t>
            </a:r>
            <a:endParaRPr/>
          </a:p>
        </p:txBody>
      </p:sp>
      <p:sp>
        <p:nvSpPr>
          <p:cNvPr id="898" name="Google Shape;898;p27"/>
          <p:cNvSpPr txBox="1"/>
          <p:nvPr/>
        </p:nvSpPr>
        <p:spPr>
          <a:xfrm>
            <a:off x="10893009" y="2633624"/>
            <a:ext cx="5744166" cy="1097140"/>
          </a:xfrm>
          <a:prstGeom prst="rect">
            <a:avLst/>
          </a:prstGeom>
          <a:noFill/>
          <a:ln>
            <a:noFill/>
          </a:ln>
        </p:spPr>
        <p:txBody>
          <a:bodyPr anchorCtr="0" anchor="t" bIns="0" lIns="0" spcFirstLastPara="1" rIns="0" wrap="square" tIns="0">
            <a:spAutoFit/>
          </a:bodyPr>
          <a:lstStyle/>
          <a:p>
            <a:pPr indent="0" lvl="0" marL="0" marR="0" rtl="0" algn="l">
              <a:lnSpc>
                <a:spcPct val="129558"/>
              </a:lnSpc>
              <a:spcBef>
                <a:spcPts val="0"/>
              </a:spcBef>
              <a:spcAft>
                <a:spcPts val="0"/>
              </a:spcAft>
              <a:buNone/>
            </a:pPr>
            <a:r>
              <a:rPr b="0" i="0" lang="en-US" sz="2199" u="none" cap="none" strike="noStrike">
                <a:solidFill>
                  <a:srgbClr val="000000"/>
                </a:solidFill>
                <a:latin typeface="Arial"/>
                <a:ea typeface="Arial"/>
                <a:cs typeface="Arial"/>
                <a:sym typeface="Arial"/>
              </a:rPr>
              <a:t>HDDs messen, um wie viel (in Grad) und wie lange die Außentemperatur unter 15/18 °C liegt, und zeigen damit den Heizbedarf an.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28"/>
          <p:cNvSpPr/>
          <p:nvPr/>
        </p:nvSpPr>
        <p:spPr>
          <a:xfrm>
            <a:off x="1193797" y="484194"/>
            <a:ext cx="15900397" cy="8844553"/>
          </a:xfrm>
          <a:custGeom>
            <a:rect b="b" l="l" r="r" t="t"/>
            <a:pathLst>
              <a:path extrusionOk="0" h="8844553" w="15900397">
                <a:moveTo>
                  <a:pt x="0" y="0"/>
                </a:moveTo>
                <a:lnTo>
                  <a:pt x="15900397" y="0"/>
                </a:lnTo>
                <a:lnTo>
                  <a:pt x="15900397" y="8844553"/>
                </a:lnTo>
                <a:lnTo>
                  <a:pt x="0" y="8844553"/>
                </a:lnTo>
                <a:lnTo>
                  <a:pt x="0" y="0"/>
                </a:lnTo>
                <a:close/>
              </a:path>
            </a:pathLst>
          </a:custGeom>
          <a:blipFill rotWithShape="1">
            <a:blip r:embed="rId3">
              <a:alphaModFix/>
            </a:blip>
            <a:stretch>
              <a:fillRect b="0" l="0" r="0" t="0"/>
            </a:stretch>
          </a:blipFill>
          <a:ln>
            <a:noFill/>
          </a:ln>
        </p:spPr>
      </p:sp>
      <p:sp>
        <p:nvSpPr>
          <p:cNvPr id="904" name="Google Shape;904;p28"/>
          <p:cNvSpPr/>
          <p:nvPr/>
        </p:nvSpPr>
        <p:spPr>
          <a:xfrm>
            <a:off x="15372398" y="9514284"/>
            <a:ext cx="2392299" cy="836219"/>
          </a:xfrm>
          <a:custGeom>
            <a:rect b="b" l="l" r="r" t="t"/>
            <a:pathLst>
              <a:path extrusionOk="0" h="836219" w="2392299">
                <a:moveTo>
                  <a:pt x="0" y="0"/>
                </a:moveTo>
                <a:lnTo>
                  <a:pt x="2392298" y="0"/>
                </a:lnTo>
                <a:lnTo>
                  <a:pt x="2392298" y="836219"/>
                </a:lnTo>
                <a:lnTo>
                  <a:pt x="0" y="836219"/>
                </a:lnTo>
                <a:lnTo>
                  <a:pt x="0" y="0"/>
                </a:lnTo>
                <a:close/>
              </a:path>
            </a:pathLst>
          </a:custGeom>
          <a:blipFill rotWithShape="1">
            <a:blip r:embed="rId4">
              <a:alphaModFix/>
            </a:blip>
            <a:stretch>
              <a:fillRect b="0" l="0" r="0" t="0"/>
            </a:stretch>
          </a:blipFill>
          <a:ln>
            <a:noFill/>
          </a:ln>
        </p:spPr>
      </p:sp>
      <p:sp>
        <p:nvSpPr>
          <p:cNvPr id="905" name="Google Shape;905;p28"/>
          <p:cNvSpPr/>
          <p:nvPr/>
        </p:nvSpPr>
        <p:spPr>
          <a:xfrm>
            <a:off x="13664670" y="5482474"/>
            <a:ext cx="3594630" cy="2349989"/>
          </a:xfrm>
          <a:custGeom>
            <a:rect b="b" l="l" r="r" t="t"/>
            <a:pathLst>
              <a:path extrusionOk="0" h="2349989" w="3594630">
                <a:moveTo>
                  <a:pt x="0" y="0"/>
                </a:moveTo>
                <a:lnTo>
                  <a:pt x="3594630" y="0"/>
                </a:lnTo>
                <a:lnTo>
                  <a:pt x="3594630" y="2349989"/>
                </a:lnTo>
                <a:lnTo>
                  <a:pt x="0" y="2349989"/>
                </a:lnTo>
                <a:lnTo>
                  <a:pt x="0" y="0"/>
                </a:lnTo>
                <a:close/>
              </a:path>
            </a:pathLst>
          </a:custGeom>
          <a:blipFill rotWithShape="1">
            <a:blip r:embed="rId5">
              <a:alphaModFix/>
            </a:blip>
            <a:stretch>
              <a:fillRect b="0" l="0" r="0" t="0"/>
            </a:stretch>
          </a:blipFill>
          <a:ln>
            <a:noFill/>
          </a:ln>
        </p:spPr>
      </p:sp>
      <p:sp>
        <p:nvSpPr>
          <p:cNvPr id="906" name="Google Shape;906;p28"/>
          <p:cNvSpPr/>
          <p:nvPr/>
        </p:nvSpPr>
        <p:spPr>
          <a:xfrm>
            <a:off x="4752423" y="4266057"/>
            <a:ext cx="6045660" cy="770820"/>
          </a:xfrm>
          <a:custGeom>
            <a:rect b="b" l="l" r="r" t="t"/>
            <a:pathLst>
              <a:path extrusionOk="0" h="770820" w="6045660">
                <a:moveTo>
                  <a:pt x="0" y="0"/>
                </a:moveTo>
                <a:lnTo>
                  <a:pt x="6045660" y="0"/>
                </a:lnTo>
                <a:lnTo>
                  <a:pt x="6045660" y="770820"/>
                </a:lnTo>
                <a:lnTo>
                  <a:pt x="0" y="770820"/>
                </a:lnTo>
                <a:lnTo>
                  <a:pt x="0" y="0"/>
                </a:lnTo>
                <a:close/>
              </a:path>
            </a:pathLst>
          </a:custGeom>
          <a:blipFill rotWithShape="1">
            <a:blip r:embed="rId6">
              <a:alphaModFix/>
            </a:blip>
            <a:stretch>
              <a:fillRect b="0" l="0" r="0" t="0"/>
            </a:stretch>
          </a:blipFill>
          <a:ln>
            <a:noFill/>
          </a:ln>
        </p:spPr>
      </p:sp>
      <p:sp>
        <p:nvSpPr>
          <p:cNvPr id="907" name="Google Shape;907;p28"/>
          <p:cNvSpPr/>
          <p:nvPr/>
        </p:nvSpPr>
        <p:spPr>
          <a:xfrm>
            <a:off x="4752423" y="4266057"/>
            <a:ext cx="6045660" cy="770820"/>
          </a:xfrm>
          <a:custGeom>
            <a:rect b="b" l="l" r="r" t="t"/>
            <a:pathLst>
              <a:path extrusionOk="0" h="770820" w="6045660">
                <a:moveTo>
                  <a:pt x="0" y="0"/>
                </a:moveTo>
                <a:lnTo>
                  <a:pt x="6045660" y="0"/>
                </a:lnTo>
                <a:lnTo>
                  <a:pt x="6045660" y="770820"/>
                </a:lnTo>
                <a:lnTo>
                  <a:pt x="0" y="770820"/>
                </a:lnTo>
                <a:lnTo>
                  <a:pt x="0" y="0"/>
                </a:lnTo>
                <a:close/>
              </a:path>
            </a:pathLst>
          </a:custGeom>
          <a:blipFill rotWithShape="1">
            <a:blip r:embed="rId7">
              <a:alphaModFix/>
            </a:blip>
            <a:stretch>
              <a:fillRect b="0" l="0" r="0" t="0"/>
            </a:stretch>
          </a:blipFill>
          <a:ln>
            <a:noFill/>
          </a:ln>
        </p:spPr>
      </p:sp>
      <p:sp>
        <p:nvSpPr>
          <p:cNvPr id="908" name="Google Shape;908;p28"/>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8">
              <a:alphaModFix/>
            </a:blip>
            <a:stretch>
              <a:fillRect b="0" l="0" r="0" t="0"/>
            </a:stretch>
          </a:blipFill>
          <a:ln>
            <a:noFill/>
          </a:ln>
        </p:spPr>
      </p:sp>
      <p:sp>
        <p:nvSpPr>
          <p:cNvPr id="909" name="Google Shape;909;p28"/>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9">
              <a:alphaModFix/>
            </a:blip>
            <a:stretch>
              <a:fillRect b="0" l="0" r="0" t="0"/>
            </a:stretch>
          </a:blipFill>
          <a:ln>
            <a:noFill/>
          </a:ln>
        </p:spPr>
      </p:sp>
      <p:sp>
        <p:nvSpPr>
          <p:cNvPr id="910" name="Google Shape;910;p28"/>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10">
              <a:alphaModFix/>
            </a:blip>
            <a:stretch>
              <a:fillRect b="0" l="0" r="0" t="0"/>
            </a:stretch>
          </a:blipFill>
          <a:ln>
            <a:noFill/>
          </a:ln>
        </p:spPr>
      </p:sp>
      <p:sp>
        <p:nvSpPr>
          <p:cNvPr id="911" name="Google Shape;911;p28"/>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11">
              <a:alphaModFix/>
            </a:blip>
            <a:stretch>
              <a:fillRect b="0" l="0" r="0" t="0"/>
            </a:stretch>
          </a:blipFill>
          <a:ln>
            <a:noFill/>
          </a:ln>
        </p:spPr>
      </p:sp>
      <p:sp>
        <p:nvSpPr>
          <p:cNvPr id="912" name="Google Shape;912;p28"/>
          <p:cNvSpPr txBox="1"/>
          <p:nvPr/>
        </p:nvSpPr>
        <p:spPr>
          <a:xfrm>
            <a:off x="1257300" y="920667"/>
            <a:ext cx="6555010" cy="232369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6600" u="none" cap="none" strike="noStrike">
                <a:solidFill>
                  <a:srgbClr val="0E3B44"/>
                </a:solidFill>
                <a:latin typeface="Arial"/>
                <a:ea typeface="Arial"/>
                <a:cs typeface="Arial"/>
                <a:sym typeface="Arial"/>
              </a:rPr>
              <a:t> Living conditions</a:t>
            </a:r>
            <a:endParaRPr/>
          </a:p>
          <a:p>
            <a:pPr indent="0" lvl="0" marL="0" marR="0" rtl="0" algn="l">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Population living in dwellings: </a:t>
            </a:r>
            <a:endParaRPr/>
          </a:p>
        </p:txBody>
      </p:sp>
      <p:sp>
        <p:nvSpPr>
          <p:cNvPr id="913" name="Google Shape;913;p28"/>
          <p:cNvSpPr txBox="1"/>
          <p:nvPr/>
        </p:nvSpPr>
        <p:spPr>
          <a:xfrm>
            <a:off x="15435901" y="9532620"/>
            <a:ext cx="1113863" cy="3448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Quellen; 7</a:t>
            </a:r>
            <a:endParaRPr/>
          </a:p>
        </p:txBody>
      </p:sp>
      <p:sp>
        <p:nvSpPr>
          <p:cNvPr id="914" name="Google Shape;914;p28"/>
          <p:cNvSpPr txBox="1"/>
          <p:nvPr/>
        </p:nvSpPr>
        <p:spPr>
          <a:xfrm>
            <a:off x="1708737" y="3258293"/>
            <a:ext cx="10507199" cy="2641168"/>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•mit Klimaanlage ausgestattet: </a:t>
            </a:r>
            <a:r>
              <a:rPr b="1" i="0" lang="en-US" sz="3600" u="none" cap="none" strike="noStrike">
                <a:solidFill>
                  <a:srgbClr val="000000"/>
                </a:solidFill>
                <a:latin typeface="Arial"/>
                <a:ea typeface="Arial"/>
                <a:cs typeface="Arial"/>
                <a:sym typeface="Arial"/>
              </a:rPr>
              <a:t>1.5%</a:t>
            </a:r>
            <a:r>
              <a:rPr b="0" i="0" lang="en-US" sz="3600" u="none" cap="none" strike="noStrike">
                <a:solidFill>
                  <a:srgbClr val="000000"/>
                </a:solidFill>
                <a:latin typeface="Arial"/>
                <a:ea typeface="Arial"/>
                <a:cs typeface="Arial"/>
                <a:sym typeface="Arial"/>
              </a:rPr>
              <a:t> (2007). </a:t>
            </a:r>
            <a:endParaRPr/>
          </a:p>
          <a:p>
            <a:pPr indent="0" lvl="0" marL="0" marR="0" rtl="0" algn="l">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•mit Undichtigkeiten, Feuchtigkeit und Fäulnis: </a:t>
            </a:r>
            <a:r>
              <a:rPr b="1" i="0" lang="en-US" sz="3600" u="none" cap="none" strike="noStrike">
                <a:solidFill>
                  <a:srgbClr val="000000"/>
                </a:solidFill>
                <a:latin typeface="Arial"/>
                <a:ea typeface="Arial"/>
                <a:cs typeface="Arial"/>
                <a:sym typeface="Arial"/>
              </a:rPr>
              <a:t>16%</a:t>
            </a:r>
            <a:r>
              <a:rPr b="0" i="0" lang="en-US" sz="3600" u="none" cap="none" strike="noStrike">
                <a:solidFill>
                  <a:srgbClr val="000000"/>
                </a:solidFill>
                <a:latin typeface="Arial"/>
                <a:ea typeface="Arial"/>
                <a:cs typeface="Arial"/>
                <a:sym typeface="Arial"/>
              </a:rPr>
              <a:t> (2023). •als zu dunkel eingestuft: </a:t>
            </a:r>
            <a:r>
              <a:rPr b="1" i="0" lang="en-US" sz="3600" u="none" cap="none" strike="noStrike">
                <a:solidFill>
                  <a:srgbClr val="000000"/>
                </a:solidFill>
                <a:latin typeface="Arial"/>
                <a:ea typeface="Arial"/>
                <a:cs typeface="Arial"/>
                <a:sym typeface="Arial"/>
              </a:rPr>
              <a:t>7.1%</a:t>
            </a:r>
            <a:r>
              <a:rPr b="0" i="0" lang="en-US" sz="3600" u="none" cap="none" strike="noStrike">
                <a:solidFill>
                  <a:srgbClr val="000000"/>
                </a:solidFill>
                <a:latin typeface="Arial"/>
                <a:ea typeface="Arial"/>
                <a:cs typeface="Arial"/>
                <a:sym typeface="Arial"/>
              </a:rPr>
              <a:t> (2023).</a:t>
            </a:r>
            <a:endParaRPr/>
          </a:p>
        </p:txBody>
      </p:sp>
      <p:sp>
        <p:nvSpPr>
          <p:cNvPr id="915" name="Google Shape;915;p28"/>
          <p:cNvSpPr txBox="1"/>
          <p:nvPr/>
        </p:nvSpPr>
        <p:spPr>
          <a:xfrm>
            <a:off x="1708737" y="5924683"/>
            <a:ext cx="9670056" cy="869518"/>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•mit Heizungsanlage ausgestattet </a:t>
            </a:r>
            <a:endParaRPr/>
          </a:p>
        </p:txBody>
      </p:sp>
      <p:sp>
        <p:nvSpPr>
          <p:cNvPr id="916" name="Google Shape;916;p28"/>
          <p:cNvSpPr txBox="1"/>
          <p:nvPr/>
        </p:nvSpPr>
        <p:spPr>
          <a:xfrm>
            <a:off x="11223593" y="5902833"/>
            <a:ext cx="1479413" cy="1751819"/>
          </a:xfrm>
          <a:prstGeom prst="rect">
            <a:avLst/>
          </a:prstGeom>
          <a:noFill/>
          <a:ln>
            <a:noFill/>
          </a:ln>
        </p:spPr>
        <p:txBody>
          <a:bodyPr anchorCtr="0" anchor="t" bIns="0" lIns="0" spcFirstLastPara="1" rIns="0" wrap="square" tIns="0">
            <a:spAutoFit/>
          </a:bodyPr>
          <a:lstStyle/>
          <a:p>
            <a:pPr indent="0" lvl="0" marL="0" marR="0" rtl="0" algn="just">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(2012). (2012).</a:t>
            </a:r>
            <a:endParaRPr/>
          </a:p>
        </p:txBody>
      </p:sp>
      <p:sp>
        <p:nvSpPr>
          <p:cNvPr id="917" name="Google Shape;917;p28"/>
          <p:cNvSpPr txBox="1"/>
          <p:nvPr/>
        </p:nvSpPr>
        <p:spPr>
          <a:xfrm>
            <a:off x="1708737" y="6813480"/>
            <a:ext cx="7287368" cy="869518"/>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•angenehm kühl im Sommer: </a:t>
            </a:r>
            <a:endParaRPr/>
          </a:p>
        </p:txBody>
      </p:sp>
      <p:sp>
        <p:nvSpPr>
          <p:cNvPr id="918" name="Google Shape;918;p28"/>
          <p:cNvSpPr txBox="1"/>
          <p:nvPr/>
        </p:nvSpPr>
        <p:spPr>
          <a:xfrm>
            <a:off x="1708737" y="7702277"/>
            <a:ext cx="7131148" cy="869518"/>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•wohlig warm im Winter: </a:t>
            </a:r>
            <a:endParaRPr/>
          </a:p>
        </p:txBody>
      </p:sp>
      <p:sp>
        <p:nvSpPr>
          <p:cNvPr id="919" name="Google Shape;919;p28"/>
          <p:cNvSpPr txBox="1"/>
          <p:nvPr/>
        </p:nvSpPr>
        <p:spPr>
          <a:xfrm>
            <a:off x="9746685" y="7702277"/>
            <a:ext cx="1476908" cy="863022"/>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(2012).</a:t>
            </a:r>
            <a:endParaRPr/>
          </a:p>
        </p:txBody>
      </p:sp>
      <p:sp>
        <p:nvSpPr>
          <p:cNvPr id="920" name="Google Shape;920;p28"/>
          <p:cNvSpPr txBox="1"/>
          <p:nvPr/>
        </p:nvSpPr>
        <p:spPr>
          <a:xfrm>
            <a:off x="1640205" y="8591074"/>
            <a:ext cx="595522" cy="863022"/>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0" i="0" lang="en-US" sz="3600" u="none" cap="none" strike="noStrike">
                <a:solidFill>
                  <a:srgbClr val="000000"/>
                </a:solidFill>
                <a:latin typeface="Arial"/>
                <a:ea typeface="Arial"/>
                <a:cs typeface="Arial"/>
                <a:sym typeface="Arial"/>
              </a:rPr>
              <a:t>→ </a:t>
            </a:r>
            <a:endParaRPr/>
          </a:p>
        </p:txBody>
      </p:sp>
      <p:sp>
        <p:nvSpPr>
          <p:cNvPr id="921" name="Google Shape;921;p28"/>
          <p:cNvSpPr txBox="1"/>
          <p:nvPr/>
        </p:nvSpPr>
        <p:spPr>
          <a:xfrm>
            <a:off x="9171551" y="5902833"/>
            <a:ext cx="1321622" cy="863022"/>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1" i="0" lang="en-US" sz="3600" u="none" cap="none" strike="noStrike">
                <a:solidFill>
                  <a:srgbClr val="000000"/>
                </a:solidFill>
                <a:latin typeface="Arial"/>
                <a:ea typeface="Arial"/>
                <a:cs typeface="Arial"/>
                <a:sym typeface="Arial"/>
              </a:rPr>
              <a:t>99.7%</a:t>
            </a:r>
            <a:endParaRPr/>
          </a:p>
        </p:txBody>
      </p:sp>
      <p:sp>
        <p:nvSpPr>
          <p:cNvPr id="922" name="Google Shape;922;p28"/>
          <p:cNvSpPr txBox="1"/>
          <p:nvPr/>
        </p:nvSpPr>
        <p:spPr>
          <a:xfrm>
            <a:off x="9280107" y="6816728"/>
            <a:ext cx="933155" cy="863022"/>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1" i="0" lang="en-US" sz="3600" u="none" cap="none" strike="noStrike">
                <a:solidFill>
                  <a:srgbClr val="000000"/>
                </a:solidFill>
                <a:latin typeface="Arial"/>
                <a:ea typeface="Arial"/>
                <a:cs typeface="Arial"/>
                <a:sym typeface="Arial"/>
              </a:rPr>
              <a:t>87%</a:t>
            </a:r>
            <a:endParaRPr/>
          </a:p>
        </p:txBody>
      </p:sp>
      <p:sp>
        <p:nvSpPr>
          <p:cNvPr id="923" name="Google Shape;923;p28"/>
          <p:cNvSpPr txBox="1"/>
          <p:nvPr/>
        </p:nvSpPr>
        <p:spPr>
          <a:xfrm>
            <a:off x="8704974" y="7726051"/>
            <a:ext cx="933155" cy="863022"/>
          </a:xfrm>
          <a:prstGeom prst="rect">
            <a:avLst/>
          </a:prstGeom>
          <a:noFill/>
          <a:ln>
            <a:noFill/>
          </a:ln>
        </p:spPr>
        <p:txBody>
          <a:bodyPr anchorCtr="0" anchor="t" bIns="0" lIns="0" spcFirstLastPara="1" rIns="0" wrap="square" tIns="0">
            <a:spAutoFit/>
          </a:bodyPr>
          <a:lstStyle/>
          <a:p>
            <a:pPr indent="0" lvl="0" marL="0" marR="0" rtl="0" algn="l">
              <a:lnSpc>
                <a:spcPct val="194388"/>
              </a:lnSpc>
              <a:spcBef>
                <a:spcPts val="0"/>
              </a:spcBef>
              <a:spcAft>
                <a:spcPts val="0"/>
              </a:spcAft>
              <a:buNone/>
            </a:pPr>
            <a:r>
              <a:rPr b="1" i="0" lang="en-US" sz="3600" u="none" cap="none" strike="noStrike">
                <a:solidFill>
                  <a:srgbClr val="000000"/>
                </a:solidFill>
                <a:latin typeface="Arial"/>
                <a:ea typeface="Arial"/>
                <a:cs typeface="Arial"/>
                <a:sym typeface="Arial"/>
              </a:rPr>
              <a:t>97%</a:t>
            </a:r>
            <a:endParaRPr/>
          </a:p>
        </p:txBody>
      </p:sp>
      <p:sp>
        <p:nvSpPr>
          <p:cNvPr id="924" name="Google Shape;924;p28"/>
          <p:cNvSpPr txBox="1"/>
          <p:nvPr/>
        </p:nvSpPr>
        <p:spPr>
          <a:xfrm>
            <a:off x="2224430" y="8700573"/>
            <a:ext cx="13618645" cy="630629"/>
          </a:xfrm>
          <a:prstGeom prst="rect">
            <a:avLst/>
          </a:prstGeom>
          <a:noFill/>
          <a:ln>
            <a:noFill/>
          </a:ln>
        </p:spPr>
        <p:txBody>
          <a:bodyPr anchorCtr="0" anchor="t" bIns="0" lIns="0" spcFirstLastPara="1" rIns="0" wrap="square" tIns="0">
            <a:spAutoFit/>
          </a:bodyPr>
          <a:lstStyle/>
          <a:p>
            <a:pPr indent="0" lvl="0" marL="0" marR="0" rtl="0" algn="l">
              <a:lnSpc>
                <a:spcPct val="194384"/>
              </a:lnSpc>
              <a:spcBef>
                <a:spcPts val="0"/>
              </a:spcBef>
              <a:spcAft>
                <a:spcPts val="0"/>
              </a:spcAft>
              <a:buNone/>
            </a:pPr>
            <a:r>
              <a:rPr b="1" i="0" lang="en-US" sz="2600" u="none" cap="none" strike="noStrike">
                <a:solidFill>
                  <a:srgbClr val="000000"/>
                </a:solidFill>
                <a:latin typeface="Arial"/>
                <a:ea typeface="Arial"/>
                <a:cs typeface="Arial"/>
                <a:sym typeface="Arial"/>
              </a:rPr>
              <a:t>Doch im Jahr 2023 waren 8,2 % nicht in der Lage, ihr Zuhause ausreichend zu heizen.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29"/>
          <p:cNvSpPr/>
          <p:nvPr/>
        </p:nvSpPr>
        <p:spPr>
          <a:xfrm>
            <a:off x="12754623" y="1744161"/>
            <a:ext cx="604018" cy="994277"/>
          </a:xfrm>
          <a:custGeom>
            <a:rect b="b" l="l" r="r" t="t"/>
            <a:pathLst>
              <a:path extrusionOk="0" h="994277" w="604018">
                <a:moveTo>
                  <a:pt x="0" y="0"/>
                </a:moveTo>
                <a:lnTo>
                  <a:pt x="604018" y="0"/>
                </a:lnTo>
                <a:lnTo>
                  <a:pt x="604018" y="994277"/>
                </a:lnTo>
                <a:lnTo>
                  <a:pt x="0" y="994277"/>
                </a:lnTo>
                <a:lnTo>
                  <a:pt x="0" y="0"/>
                </a:lnTo>
                <a:close/>
              </a:path>
            </a:pathLst>
          </a:custGeom>
          <a:blipFill rotWithShape="1">
            <a:blip r:embed="rId3">
              <a:alphaModFix/>
            </a:blip>
            <a:stretch>
              <a:fillRect b="0" l="0" r="0" t="0"/>
            </a:stretch>
          </a:blipFill>
          <a:ln>
            <a:noFill/>
          </a:ln>
        </p:spPr>
      </p:sp>
      <p:sp>
        <p:nvSpPr>
          <p:cNvPr id="930" name="Google Shape;930;p29"/>
          <p:cNvSpPr/>
          <p:nvPr/>
        </p:nvSpPr>
        <p:spPr>
          <a:xfrm>
            <a:off x="10467080" y="1680658"/>
            <a:ext cx="6999399" cy="5075587"/>
          </a:xfrm>
          <a:custGeom>
            <a:rect b="b" l="l" r="r" t="t"/>
            <a:pathLst>
              <a:path extrusionOk="0" h="5075587" w="6999399">
                <a:moveTo>
                  <a:pt x="0" y="0"/>
                </a:moveTo>
                <a:lnTo>
                  <a:pt x="6999398" y="0"/>
                </a:lnTo>
                <a:lnTo>
                  <a:pt x="6999398" y="5075586"/>
                </a:lnTo>
                <a:lnTo>
                  <a:pt x="0" y="5075586"/>
                </a:lnTo>
                <a:lnTo>
                  <a:pt x="0" y="0"/>
                </a:lnTo>
                <a:close/>
              </a:path>
            </a:pathLst>
          </a:custGeom>
          <a:blipFill rotWithShape="1">
            <a:blip r:embed="rId4">
              <a:alphaModFix/>
            </a:blip>
            <a:stretch>
              <a:fillRect b="0" l="0" r="0" t="0"/>
            </a:stretch>
          </a:blipFill>
          <a:ln>
            <a:noFill/>
          </a:ln>
        </p:spPr>
      </p:sp>
      <p:sp>
        <p:nvSpPr>
          <p:cNvPr id="931" name="Google Shape;931;p29"/>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5">
              <a:alphaModFix/>
            </a:blip>
            <a:stretch>
              <a:fillRect b="0" l="0" r="0" t="0"/>
            </a:stretch>
          </a:blipFill>
          <a:ln>
            <a:noFill/>
          </a:ln>
        </p:spPr>
      </p:sp>
      <p:sp>
        <p:nvSpPr>
          <p:cNvPr id="932" name="Google Shape;932;p29"/>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6">
              <a:alphaModFix/>
            </a:blip>
            <a:stretch>
              <a:fillRect b="0" l="0" r="0" t="0"/>
            </a:stretch>
          </a:blipFill>
          <a:ln>
            <a:noFill/>
          </a:ln>
        </p:spPr>
      </p:sp>
      <p:sp>
        <p:nvSpPr>
          <p:cNvPr id="933" name="Google Shape;933;p29"/>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7">
              <a:alphaModFix/>
            </a:blip>
            <a:stretch>
              <a:fillRect b="0" l="0" r="0" t="0"/>
            </a:stretch>
          </a:blipFill>
          <a:ln>
            <a:noFill/>
          </a:ln>
        </p:spPr>
      </p:sp>
      <p:sp>
        <p:nvSpPr>
          <p:cNvPr id="934" name="Google Shape;934;p29"/>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8">
              <a:alphaModFix/>
            </a:blip>
            <a:stretch>
              <a:fillRect b="0" l="0" r="0" t="0"/>
            </a:stretch>
          </a:blipFill>
          <a:ln>
            <a:noFill/>
          </a:ln>
        </p:spPr>
      </p:sp>
      <p:sp>
        <p:nvSpPr>
          <p:cNvPr id="935" name="Google Shape;935;p29"/>
          <p:cNvSpPr/>
          <p:nvPr/>
        </p:nvSpPr>
        <p:spPr>
          <a:xfrm>
            <a:off x="14399800" y="3684980"/>
            <a:ext cx="3100768" cy="2277808"/>
          </a:xfrm>
          <a:custGeom>
            <a:rect b="b" l="l" r="r" t="t"/>
            <a:pathLst>
              <a:path extrusionOk="0" h="2277808" w="3100768">
                <a:moveTo>
                  <a:pt x="0" y="0"/>
                </a:moveTo>
                <a:lnTo>
                  <a:pt x="3100768" y="0"/>
                </a:lnTo>
                <a:lnTo>
                  <a:pt x="3100768" y="2277808"/>
                </a:lnTo>
                <a:lnTo>
                  <a:pt x="0" y="2277808"/>
                </a:lnTo>
                <a:lnTo>
                  <a:pt x="0" y="0"/>
                </a:lnTo>
                <a:close/>
              </a:path>
            </a:pathLst>
          </a:custGeom>
          <a:blipFill rotWithShape="1">
            <a:blip r:embed="rId9">
              <a:alphaModFix/>
            </a:blip>
            <a:stretch>
              <a:fillRect b="0" l="0" r="0" t="0"/>
            </a:stretch>
          </a:blipFill>
          <a:ln>
            <a:noFill/>
          </a:ln>
        </p:spPr>
      </p:sp>
      <p:sp>
        <p:nvSpPr>
          <p:cNvPr id="936" name="Google Shape;936;p29"/>
          <p:cNvSpPr txBox="1"/>
          <p:nvPr/>
        </p:nvSpPr>
        <p:spPr>
          <a:xfrm>
            <a:off x="1257300" y="949242"/>
            <a:ext cx="9499502" cy="177469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5940" u="none" cap="none" strike="noStrike">
                <a:solidFill>
                  <a:srgbClr val="0E3B44"/>
                </a:solidFill>
                <a:latin typeface="Arial"/>
                <a:ea typeface="Arial"/>
                <a:cs typeface="Arial"/>
                <a:sym typeface="Arial"/>
              </a:rPr>
              <a:t> Sozioökonomische Aspekte</a:t>
            </a:r>
            <a:endParaRPr/>
          </a:p>
          <a:p>
            <a:pPr indent="0" lvl="0" marL="0" marR="0" rtl="0" algn="l">
              <a:lnSpc>
                <a:spcPct val="183800"/>
              </a:lnSpc>
              <a:spcBef>
                <a:spcPts val="0"/>
              </a:spcBef>
              <a:spcAft>
                <a:spcPts val="0"/>
              </a:spcAft>
              <a:buNone/>
            </a:pPr>
            <a:r>
              <a:rPr b="0" i="0" lang="en-US" sz="3000" u="none" cap="none" strike="noStrike">
                <a:solidFill>
                  <a:srgbClr val="B81B68"/>
                </a:solidFill>
                <a:latin typeface="Arial"/>
                <a:ea typeface="Arial"/>
                <a:cs typeface="Arial"/>
                <a:sym typeface="Arial"/>
              </a:rPr>
              <a:t>• Wohnkostenüberlastungsquote: 13 % (2023)</a:t>
            </a:r>
            <a:endParaRPr/>
          </a:p>
        </p:txBody>
      </p:sp>
      <p:sp>
        <p:nvSpPr>
          <p:cNvPr id="937" name="Google Shape;937;p29"/>
          <p:cNvSpPr txBox="1"/>
          <p:nvPr/>
        </p:nvSpPr>
        <p:spPr>
          <a:xfrm>
            <a:off x="1323442" y="4563161"/>
            <a:ext cx="8064532" cy="850392"/>
          </a:xfrm>
          <a:prstGeom prst="rect">
            <a:avLst/>
          </a:prstGeom>
          <a:noFill/>
          <a:ln>
            <a:noFill/>
          </a:ln>
        </p:spPr>
        <p:txBody>
          <a:bodyPr anchorCtr="0" anchor="t" bIns="0" lIns="0" spcFirstLastPara="1" rIns="0" wrap="square" tIns="0">
            <a:spAutoFit/>
          </a:bodyPr>
          <a:lstStyle/>
          <a:p>
            <a:pPr indent="0" lvl="0" marL="0" marR="0" rtl="0" algn="l">
              <a:lnSpc>
                <a:spcPct val="239266"/>
              </a:lnSpc>
              <a:spcBef>
                <a:spcPts val="0"/>
              </a:spcBef>
              <a:spcAft>
                <a:spcPts val="0"/>
              </a:spcAft>
              <a:buNone/>
            </a:pPr>
            <a:r>
              <a:rPr b="0" i="0" lang="en-US" sz="3000" u="none" cap="none" strike="noStrike">
                <a:solidFill>
                  <a:srgbClr val="B81B68"/>
                </a:solidFill>
                <a:latin typeface="Arial"/>
                <a:ea typeface="Arial"/>
                <a:cs typeface="Arial"/>
                <a:sym typeface="Arial"/>
              </a:rPr>
              <a:t>•Bevölkerung mit Armuts- oder Sozialrisiko </a:t>
            </a:r>
            <a:endParaRPr/>
          </a:p>
        </p:txBody>
      </p:sp>
      <p:sp>
        <p:nvSpPr>
          <p:cNvPr id="938" name="Google Shape;938;p29"/>
          <p:cNvSpPr txBox="1"/>
          <p:nvPr/>
        </p:nvSpPr>
        <p:spPr>
          <a:xfrm>
            <a:off x="1336880" y="5810769"/>
            <a:ext cx="5002501" cy="380238"/>
          </a:xfrm>
          <a:prstGeom prst="rect">
            <a:avLst/>
          </a:prstGeom>
          <a:noFill/>
          <a:ln>
            <a:noFill/>
          </a:ln>
        </p:spPr>
        <p:txBody>
          <a:bodyPr anchorCtr="0" anchor="t" bIns="0" lIns="0" spcFirstLastPara="1" rIns="0" wrap="square" tIns="0">
            <a:spAutoFit/>
          </a:bodyPr>
          <a:lstStyle/>
          <a:p>
            <a:pPr indent="0" lvl="0" marL="0" marR="0" rtl="0" algn="l">
              <a:lnSpc>
                <a:spcPct val="72700"/>
              </a:lnSpc>
              <a:spcBef>
                <a:spcPts val="0"/>
              </a:spcBef>
              <a:spcAft>
                <a:spcPts val="0"/>
              </a:spcAft>
              <a:buNone/>
            </a:pPr>
            <a:r>
              <a:rPr b="0" i="0" lang="en-US" sz="3000" u="none" cap="none" strike="noStrike">
                <a:solidFill>
                  <a:srgbClr val="B81B68"/>
                </a:solidFill>
                <a:latin typeface="Arial"/>
                <a:ea typeface="Arial"/>
                <a:cs typeface="Arial"/>
                <a:sym typeface="Arial"/>
              </a:rPr>
              <a:t>Ausschluss: 21,3 % (2023)</a:t>
            </a:r>
            <a:endParaRPr/>
          </a:p>
        </p:txBody>
      </p:sp>
      <p:grpSp>
        <p:nvGrpSpPr>
          <p:cNvPr id="939" name="Google Shape;939;p29"/>
          <p:cNvGrpSpPr/>
          <p:nvPr/>
        </p:nvGrpSpPr>
        <p:grpSpPr>
          <a:xfrm>
            <a:off x="1323670" y="3224013"/>
            <a:ext cx="8159991" cy="1333310"/>
            <a:chOff x="0" y="-247650"/>
            <a:chExt cx="10879988" cy="1777746"/>
          </a:xfrm>
        </p:grpSpPr>
        <p:sp>
          <p:nvSpPr>
            <p:cNvPr id="940" name="Google Shape;940;p29"/>
            <p:cNvSpPr txBox="1"/>
            <p:nvPr/>
          </p:nvSpPr>
          <p:spPr>
            <a:xfrm>
              <a:off x="0" y="-247650"/>
              <a:ext cx="10879988" cy="1777746"/>
            </a:xfrm>
            <a:prstGeom prst="rect">
              <a:avLst/>
            </a:prstGeom>
            <a:noFill/>
            <a:ln>
              <a:noFill/>
            </a:ln>
          </p:spPr>
          <p:txBody>
            <a:bodyPr anchorCtr="0" anchor="t" bIns="0" lIns="0" spcFirstLastPara="1" rIns="0" wrap="square" tIns="0">
              <a:spAutoFit/>
            </a:bodyPr>
            <a:lstStyle/>
            <a:p>
              <a:pPr indent="0" lvl="0" marL="0" marR="0" rtl="0" algn="l">
                <a:lnSpc>
                  <a:spcPct val="183800"/>
                </a:lnSpc>
                <a:spcBef>
                  <a:spcPts val="0"/>
                </a:spcBef>
                <a:spcAft>
                  <a:spcPts val="0"/>
                </a:spcAft>
                <a:buNone/>
              </a:pPr>
              <a:r>
                <a:rPr b="0" i="0" lang="en-US" sz="3000" u="none" cap="none" strike="noStrike">
                  <a:solidFill>
                    <a:srgbClr val="B81B68"/>
                  </a:solidFill>
                  <a:latin typeface="Arial"/>
                  <a:ea typeface="Arial"/>
                  <a:cs typeface="Arial"/>
                  <a:sym typeface="Arial"/>
                </a:rPr>
                <a:t>• Haushalte mit Zahlungsrückständen bei den Nebenkosten: </a:t>
              </a:r>
              <a:endParaRPr/>
            </a:p>
          </p:txBody>
        </p:sp>
        <p:sp>
          <p:nvSpPr>
            <p:cNvPr id="941" name="Google Shape;941;p29"/>
            <p:cNvSpPr txBox="1"/>
            <p:nvPr/>
          </p:nvSpPr>
          <p:spPr>
            <a:xfrm>
              <a:off x="4890642" y="834771"/>
              <a:ext cx="1796974" cy="691769"/>
            </a:xfrm>
            <a:prstGeom prst="rect">
              <a:avLst/>
            </a:prstGeom>
            <a:noFill/>
            <a:ln>
              <a:noFill/>
            </a:ln>
          </p:spPr>
          <p:txBody>
            <a:bodyPr anchorCtr="0" anchor="t" bIns="0" lIns="0" spcFirstLastPara="1" rIns="0" wrap="square" tIns="0">
              <a:spAutoFit/>
            </a:bodyPr>
            <a:lstStyle/>
            <a:p>
              <a:pPr indent="0" lvl="0" marL="0" marR="0" rtl="0" algn="l">
                <a:lnSpc>
                  <a:spcPct val="128200"/>
                </a:lnSpc>
                <a:spcBef>
                  <a:spcPts val="0"/>
                </a:spcBef>
                <a:spcAft>
                  <a:spcPts val="0"/>
                </a:spcAft>
                <a:buNone/>
              </a:pPr>
              <a:r>
                <a:rPr b="0" i="0" lang="en-US" sz="3000" u="none" cap="none" strike="noStrike">
                  <a:solidFill>
                    <a:srgbClr val="B81B68"/>
                  </a:solidFill>
                  <a:latin typeface="Arial"/>
                  <a:ea typeface="Arial"/>
                  <a:cs typeface="Arial"/>
                  <a:sym typeface="Arial"/>
                </a:rPr>
                <a:t>(2023)</a:t>
              </a:r>
              <a:endParaRPr/>
            </a:p>
          </p:txBody>
        </p:sp>
        <p:sp>
          <p:nvSpPr>
            <p:cNvPr id="942" name="Google Shape;942;p29"/>
            <p:cNvSpPr txBox="1"/>
            <p:nvPr/>
          </p:nvSpPr>
          <p:spPr>
            <a:xfrm>
              <a:off x="3301161" y="796671"/>
              <a:ext cx="1589481" cy="7334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3000" u="none" cap="none" strike="noStrike">
                  <a:solidFill>
                    <a:srgbClr val="B81B68"/>
                  </a:solidFill>
                  <a:latin typeface="Arial"/>
                  <a:ea typeface="Arial"/>
                  <a:cs typeface="Arial"/>
                  <a:sym typeface="Arial"/>
                </a:rPr>
                <a:t>5,4 % </a:t>
              </a:r>
              <a:endParaRPr/>
            </a:p>
          </p:txBody>
        </p:sp>
      </p:grpSp>
      <p:sp>
        <p:nvSpPr>
          <p:cNvPr id="943" name="Google Shape;943;p29"/>
          <p:cNvSpPr txBox="1"/>
          <p:nvPr/>
        </p:nvSpPr>
        <p:spPr>
          <a:xfrm>
            <a:off x="1302696" y="6416773"/>
            <a:ext cx="9128827" cy="552450"/>
          </a:xfrm>
          <a:prstGeom prst="rect">
            <a:avLst/>
          </a:prstGeom>
          <a:noFill/>
          <a:ln>
            <a:noFill/>
          </a:ln>
        </p:spPr>
        <p:txBody>
          <a:bodyPr anchorCtr="0" anchor="t" bIns="0" lIns="0" spcFirstLastPara="1" rIns="0" wrap="square" tIns="0">
            <a:spAutoFit/>
          </a:bodyPr>
          <a:lstStyle/>
          <a:p>
            <a:pPr indent="0" lvl="0" marL="0" marR="0" rtl="0" algn="l">
              <a:lnSpc>
                <a:spcPct val="132500"/>
              </a:lnSpc>
              <a:spcBef>
                <a:spcPts val="0"/>
              </a:spcBef>
              <a:spcAft>
                <a:spcPts val="0"/>
              </a:spcAft>
              <a:buNone/>
            </a:pPr>
            <a:r>
              <a:rPr b="1" i="0" lang="en-US" sz="3000" u="none" cap="none" strike="noStrike">
                <a:solidFill>
                  <a:srgbClr val="000000"/>
                </a:solidFill>
                <a:latin typeface="Arial"/>
                <a:ea typeface="Arial"/>
                <a:cs typeface="Arial"/>
                <a:sym typeface="Arial"/>
              </a:rPr>
              <a:t>•Mobilität: Etwa 1,8 Millionen Menschen in </a:t>
            </a:r>
            <a:endParaRPr/>
          </a:p>
        </p:txBody>
      </p:sp>
      <p:sp>
        <p:nvSpPr>
          <p:cNvPr id="944" name="Google Shape;944;p29"/>
          <p:cNvSpPr txBox="1"/>
          <p:nvPr/>
        </p:nvSpPr>
        <p:spPr>
          <a:xfrm>
            <a:off x="1606315" y="6976996"/>
            <a:ext cx="9200226" cy="1562100"/>
          </a:xfrm>
          <a:prstGeom prst="rect">
            <a:avLst/>
          </a:prstGeom>
          <a:noFill/>
          <a:ln>
            <a:noFill/>
          </a:ln>
        </p:spPr>
        <p:txBody>
          <a:bodyPr anchorCtr="0" anchor="t" bIns="0" lIns="0" spcFirstLastPara="1" rIns="0" wrap="square" tIns="0">
            <a:spAutoFit/>
          </a:bodyPr>
          <a:lstStyle/>
          <a:p>
            <a:pPr indent="0" lvl="0" marL="0" marR="0" rtl="0" algn="l">
              <a:lnSpc>
                <a:spcPct val="132500"/>
              </a:lnSpc>
              <a:spcBef>
                <a:spcPts val="0"/>
              </a:spcBef>
              <a:spcAft>
                <a:spcPts val="0"/>
              </a:spcAft>
              <a:buNone/>
            </a:pPr>
            <a:r>
              <a:rPr b="0" i="0" lang="en-US" sz="3000" u="none" cap="none" strike="noStrike">
                <a:solidFill>
                  <a:srgbClr val="000000"/>
                </a:solidFill>
                <a:latin typeface="Arial"/>
                <a:ea typeface="Arial"/>
                <a:cs typeface="Arial"/>
                <a:sym typeface="Arial"/>
              </a:rPr>
              <a:t>Deutschland wurde als verkehrsarm eingestuft, weitere 12,9 Millionen Menschen waren gefährdet. (2019)</a:t>
            </a:r>
            <a:endParaRPr/>
          </a:p>
        </p:txBody>
      </p:sp>
      <p:sp>
        <p:nvSpPr>
          <p:cNvPr id="945" name="Google Shape;945;p29"/>
          <p:cNvSpPr txBox="1"/>
          <p:nvPr/>
        </p:nvSpPr>
        <p:spPr>
          <a:xfrm>
            <a:off x="1302696" y="8432178"/>
            <a:ext cx="9009440" cy="1457325"/>
          </a:xfrm>
          <a:prstGeom prst="rect">
            <a:avLst/>
          </a:prstGeom>
          <a:noFill/>
          <a:ln>
            <a:noFill/>
          </a:ln>
        </p:spPr>
        <p:txBody>
          <a:bodyPr anchorCtr="0" anchor="t" bIns="0" lIns="0" spcFirstLastPara="1" rIns="0" wrap="square" tIns="0">
            <a:spAutoFit/>
          </a:bodyPr>
          <a:lstStyle/>
          <a:p>
            <a:pPr indent="0" lvl="0" marL="0" marR="0" rtl="0" algn="l">
              <a:lnSpc>
                <a:spcPct val="192500"/>
              </a:lnSpc>
              <a:spcBef>
                <a:spcPts val="0"/>
              </a:spcBef>
              <a:spcAft>
                <a:spcPts val="0"/>
              </a:spcAft>
              <a:buNone/>
            </a:pPr>
            <a:r>
              <a:rPr b="1" i="0" lang="en-US" sz="3000" u="none" cap="none" strike="noStrike">
                <a:solidFill>
                  <a:srgbClr val="000000"/>
                </a:solidFill>
                <a:latin typeface="Arial"/>
                <a:ea typeface="Arial"/>
                <a:cs typeface="Arial"/>
                <a:sym typeface="Arial"/>
              </a:rPr>
              <a:t>•Gesundheit: Übersterblichkeit im Winter: 6,9 % (2014), Bevölkerung mit Asthma: 8 % (2019)</a:t>
            </a:r>
            <a:endParaRPr/>
          </a:p>
        </p:txBody>
      </p:sp>
      <p:sp>
        <p:nvSpPr>
          <p:cNvPr id="946" name="Google Shape;946;p29"/>
          <p:cNvSpPr txBox="1"/>
          <p:nvPr/>
        </p:nvSpPr>
        <p:spPr>
          <a:xfrm>
            <a:off x="15603598" y="9544698"/>
            <a:ext cx="1113863" cy="3448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Quellen: 7</a:t>
            </a:r>
            <a:endParaRPr/>
          </a:p>
        </p:txBody>
      </p:sp>
      <p:sp>
        <p:nvSpPr>
          <p:cNvPr id="947" name="Google Shape;947;p29"/>
          <p:cNvSpPr txBox="1"/>
          <p:nvPr/>
        </p:nvSpPr>
        <p:spPr>
          <a:xfrm>
            <a:off x="10792187" y="2485587"/>
            <a:ext cx="6708381" cy="18954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000" u="none" cap="none" strike="noStrike">
                <a:solidFill>
                  <a:srgbClr val="000000"/>
                </a:solidFill>
                <a:latin typeface="Arial"/>
                <a:ea typeface="Arial"/>
                <a:cs typeface="Arial"/>
                <a:sym typeface="Arial"/>
              </a:rPr>
              <a:t>•Der Prozentsatz der Bevölkerung, der ausgibt mehr als 40 % ihres verfügbaren Einkommens für Wohnkosten</a:t>
            </a:r>
            <a:endParaRPr/>
          </a:p>
        </p:txBody>
      </p:sp>
      <p:sp>
        <p:nvSpPr>
          <p:cNvPr id="948" name="Google Shape;948;p29"/>
          <p:cNvSpPr txBox="1"/>
          <p:nvPr/>
        </p:nvSpPr>
        <p:spPr>
          <a:xfrm>
            <a:off x="10756802" y="5896623"/>
            <a:ext cx="6502498" cy="37242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000" u="none" cap="none" strike="noStrike">
                <a:solidFill>
                  <a:srgbClr val="000000"/>
                </a:solidFill>
                <a:latin typeface="Arial"/>
                <a:ea typeface="Arial"/>
                <a:cs typeface="Arial"/>
                <a:sym typeface="Arial"/>
              </a:rPr>
              <a:t>•Die Unfähigkeit, Stromrechnungen pünktlich zu bezahlen </a:t>
            </a:r>
            <a:endParaRPr/>
          </a:p>
          <a:p>
            <a:pPr indent="0" lvl="0" marL="0" marR="0" rtl="0" algn="l">
              <a:lnSpc>
                <a:spcPct val="120000"/>
              </a:lnSpc>
              <a:spcBef>
                <a:spcPts val="0"/>
              </a:spcBef>
              <a:spcAft>
                <a:spcPts val="0"/>
              </a:spcAft>
              <a:buNone/>
            </a:pPr>
            <a:r>
              <a:rPr b="0" i="0" lang="en-US" sz="3000" u="none" cap="none" strike="noStrike">
                <a:solidFill>
                  <a:srgbClr val="000000"/>
                </a:solidFill>
                <a:latin typeface="Arial"/>
                <a:ea typeface="Arial"/>
                <a:cs typeface="Arial"/>
                <a:sym typeface="Arial"/>
              </a:rPr>
              <a:t>•Der Anteil der Menschen, die in Armut leben, Wahrscheinlichkeit der Ausgrenzung aufgrund von beispielsweise Armut, fehlendem Zugang zu Bildung, Beschäftigung oder sozialen Diensten.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30"/>
          <p:cNvSpPr/>
          <p:nvPr/>
        </p:nvSpPr>
        <p:spPr>
          <a:xfrm>
            <a:off x="1193797" y="484194"/>
            <a:ext cx="16369151" cy="9866309"/>
          </a:xfrm>
          <a:custGeom>
            <a:rect b="b" l="l" r="r" t="t"/>
            <a:pathLst>
              <a:path extrusionOk="0" h="9866309" w="16369151">
                <a:moveTo>
                  <a:pt x="0" y="0"/>
                </a:moveTo>
                <a:lnTo>
                  <a:pt x="16369150" y="0"/>
                </a:lnTo>
                <a:lnTo>
                  <a:pt x="16369150" y="9866309"/>
                </a:lnTo>
                <a:lnTo>
                  <a:pt x="0" y="9866309"/>
                </a:lnTo>
                <a:lnTo>
                  <a:pt x="0" y="0"/>
                </a:lnTo>
                <a:close/>
              </a:path>
            </a:pathLst>
          </a:custGeom>
          <a:blipFill rotWithShape="1">
            <a:blip r:embed="rId3">
              <a:alphaModFix/>
            </a:blip>
            <a:stretch>
              <a:fillRect b="0" l="0" r="0" t="0"/>
            </a:stretch>
          </a:blipFill>
          <a:ln>
            <a:noFill/>
          </a:ln>
        </p:spPr>
      </p:sp>
      <p:sp>
        <p:nvSpPr>
          <p:cNvPr id="954" name="Google Shape;954;p30"/>
          <p:cNvSpPr/>
          <p:nvPr/>
        </p:nvSpPr>
        <p:spPr>
          <a:xfrm>
            <a:off x="15451903" y="1480499"/>
            <a:ext cx="1578788" cy="1575997"/>
          </a:xfrm>
          <a:custGeom>
            <a:rect b="b" l="l" r="r" t="t"/>
            <a:pathLst>
              <a:path extrusionOk="0" h="1575997" w="1578788">
                <a:moveTo>
                  <a:pt x="0" y="0"/>
                </a:moveTo>
                <a:lnTo>
                  <a:pt x="1578787" y="0"/>
                </a:lnTo>
                <a:lnTo>
                  <a:pt x="1578787" y="1575997"/>
                </a:lnTo>
                <a:lnTo>
                  <a:pt x="0" y="1575997"/>
                </a:lnTo>
                <a:lnTo>
                  <a:pt x="0" y="0"/>
                </a:lnTo>
                <a:close/>
              </a:path>
            </a:pathLst>
          </a:custGeom>
          <a:blipFill rotWithShape="1">
            <a:blip r:embed="rId4">
              <a:alphaModFix/>
            </a:blip>
            <a:stretch>
              <a:fillRect b="0" l="0" r="0" t="0"/>
            </a:stretch>
          </a:blipFill>
          <a:ln>
            <a:noFill/>
          </a:ln>
        </p:spPr>
      </p:sp>
      <p:sp>
        <p:nvSpPr>
          <p:cNvPr id="955" name="Google Shape;955;p30"/>
          <p:cNvSpPr/>
          <p:nvPr/>
        </p:nvSpPr>
        <p:spPr>
          <a:xfrm>
            <a:off x="15451903" y="1480499"/>
            <a:ext cx="1578788" cy="1575997"/>
          </a:xfrm>
          <a:custGeom>
            <a:rect b="b" l="l" r="r" t="t"/>
            <a:pathLst>
              <a:path extrusionOk="0" h="1575997" w="1578788">
                <a:moveTo>
                  <a:pt x="0" y="0"/>
                </a:moveTo>
                <a:lnTo>
                  <a:pt x="1578787" y="0"/>
                </a:lnTo>
                <a:lnTo>
                  <a:pt x="1578787" y="1575997"/>
                </a:lnTo>
                <a:lnTo>
                  <a:pt x="0" y="1575997"/>
                </a:lnTo>
                <a:lnTo>
                  <a:pt x="0" y="0"/>
                </a:lnTo>
                <a:close/>
              </a:path>
            </a:pathLst>
          </a:custGeom>
          <a:blipFill rotWithShape="1">
            <a:blip r:embed="rId5">
              <a:alphaModFix/>
            </a:blip>
            <a:stretch>
              <a:fillRect b="0" l="0" r="0" t="0"/>
            </a:stretch>
          </a:blipFill>
          <a:ln>
            <a:noFill/>
          </a:ln>
        </p:spPr>
      </p:sp>
      <p:sp>
        <p:nvSpPr>
          <p:cNvPr id="956" name="Google Shape;956;p30"/>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6">
              <a:alphaModFix/>
            </a:blip>
            <a:stretch>
              <a:fillRect b="0" l="0" r="0" t="0"/>
            </a:stretch>
          </a:blipFill>
          <a:ln>
            <a:noFill/>
          </a:ln>
        </p:spPr>
      </p:sp>
      <p:sp>
        <p:nvSpPr>
          <p:cNvPr id="957" name="Google Shape;957;p30"/>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7">
              <a:alphaModFix/>
            </a:blip>
            <a:stretch>
              <a:fillRect b="0" l="0" r="0" t="0"/>
            </a:stretch>
          </a:blipFill>
          <a:ln>
            <a:noFill/>
          </a:ln>
        </p:spPr>
      </p:sp>
      <p:sp>
        <p:nvSpPr>
          <p:cNvPr id="958" name="Google Shape;958;p30"/>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8">
              <a:alphaModFix/>
            </a:blip>
            <a:stretch>
              <a:fillRect b="0" l="0" r="0" t="0"/>
            </a:stretch>
          </a:blipFill>
          <a:ln>
            <a:noFill/>
          </a:ln>
        </p:spPr>
      </p:sp>
      <p:sp>
        <p:nvSpPr>
          <p:cNvPr id="959" name="Google Shape;959;p30"/>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9">
              <a:alphaModFix/>
            </a:blip>
            <a:stretch>
              <a:fillRect b="0" l="0" r="0" t="0"/>
            </a:stretch>
          </a:blipFill>
          <a:ln>
            <a:noFill/>
          </a:ln>
        </p:spPr>
      </p:sp>
      <p:sp>
        <p:nvSpPr>
          <p:cNvPr id="960" name="Google Shape;960;p30"/>
          <p:cNvSpPr txBox="1"/>
          <p:nvPr/>
        </p:nvSpPr>
        <p:spPr>
          <a:xfrm>
            <a:off x="1257300" y="968292"/>
            <a:ext cx="14435214" cy="1041880"/>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0" i="0" lang="en-US" sz="5481" u="none" cap="none" strike="noStrike">
                <a:solidFill>
                  <a:srgbClr val="0E3B44"/>
                </a:solidFill>
                <a:latin typeface="Arial"/>
                <a:ea typeface="Arial"/>
                <a:cs typeface="Arial"/>
                <a:sym typeface="Arial"/>
              </a:rPr>
              <a:t> Strategien zur Bekämpfung der Energiearmut</a:t>
            </a:r>
            <a:endParaRPr/>
          </a:p>
        </p:txBody>
      </p:sp>
      <p:sp>
        <p:nvSpPr>
          <p:cNvPr id="961" name="Google Shape;961;p30"/>
          <p:cNvSpPr txBox="1"/>
          <p:nvPr/>
        </p:nvSpPr>
        <p:spPr>
          <a:xfrm>
            <a:off x="1257300" y="8144518"/>
            <a:ext cx="7805642" cy="45339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b="1" i="0" lang="en-US" sz="2400" u="none" cap="none" strike="noStrike">
                <a:solidFill>
                  <a:srgbClr val="0E3B44"/>
                </a:solidFill>
                <a:latin typeface="Arial"/>
                <a:ea typeface="Arial"/>
                <a:cs typeface="Arial"/>
                <a:sym typeface="Arial"/>
              </a:rPr>
              <a:t>• Bildungs- und Sensibilisierungskampagnen</a:t>
            </a:r>
            <a:endParaRPr/>
          </a:p>
        </p:txBody>
      </p:sp>
      <p:sp>
        <p:nvSpPr>
          <p:cNvPr id="962" name="Google Shape;962;p30"/>
          <p:cNvSpPr txBox="1"/>
          <p:nvPr/>
        </p:nvSpPr>
        <p:spPr>
          <a:xfrm>
            <a:off x="1193797" y="4331504"/>
            <a:ext cx="11431804" cy="512445"/>
          </a:xfrm>
          <a:prstGeom prst="rect">
            <a:avLst/>
          </a:prstGeom>
          <a:noFill/>
          <a:ln>
            <a:noFill/>
          </a:ln>
        </p:spPr>
        <p:txBody>
          <a:bodyPr anchorCtr="0" anchor="t" bIns="0" lIns="0" spcFirstLastPara="1" rIns="0" wrap="square" tIns="0">
            <a:spAutoFit/>
          </a:bodyPr>
          <a:lstStyle/>
          <a:p>
            <a:pPr indent="0" lvl="0" marL="0" marR="0" rtl="0" algn="l">
              <a:lnSpc>
                <a:spcPct val="139962"/>
              </a:lnSpc>
              <a:spcBef>
                <a:spcPts val="0"/>
              </a:spcBef>
              <a:spcAft>
                <a:spcPts val="0"/>
              </a:spcAft>
              <a:buNone/>
            </a:pPr>
            <a:r>
              <a:rPr b="1" i="0" lang="en-US" sz="2700" u="none" cap="none" strike="noStrike">
                <a:solidFill>
                  <a:srgbClr val="0E3B44"/>
                </a:solidFill>
                <a:latin typeface="Arial"/>
                <a:ea typeface="Arial"/>
                <a:cs typeface="Arial"/>
                <a:sym typeface="Arial"/>
              </a:rPr>
              <a:t>•Vorkehrungen zur Verhinderung von Energieunterbrechungen</a:t>
            </a:r>
            <a:endParaRPr/>
          </a:p>
        </p:txBody>
      </p:sp>
      <p:sp>
        <p:nvSpPr>
          <p:cNvPr id="963" name="Google Shape;963;p30"/>
          <p:cNvSpPr txBox="1"/>
          <p:nvPr/>
        </p:nvSpPr>
        <p:spPr>
          <a:xfrm>
            <a:off x="1193797" y="2163723"/>
            <a:ext cx="10925385" cy="512445"/>
          </a:xfrm>
          <a:prstGeom prst="rect">
            <a:avLst/>
          </a:prstGeom>
          <a:noFill/>
          <a:ln>
            <a:noFill/>
          </a:ln>
        </p:spPr>
        <p:txBody>
          <a:bodyPr anchorCtr="0" anchor="t" bIns="0" lIns="0" spcFirstLastPara="1" rIns="0" wrap="square" tIns="0">
            <a:spAutoFit/>
          </a:bodyPr>
          <a:lstStyle/>
          <a:p>
            <a:pPr indent="0" lvl="0" marL="0" marR="0" rtl="0" algn="l">
              <a:lnSpc>
                <a:spcPct val="139962"/>
              </a:lnSpc>
              <a:spcBef>
                <a:spcPts val="0"/>
              </a:spcBef>
              <a:spcAft>
                <a:spcPts val="0"/>
              </a:spcAft>
              <a:buNone/>
            </a:pPr>
            <a:r>
              <a:rPr b="1" i="0" lang="en-US" sz="2700" u="none" cap="none" strike="noStrike">
                <a:solidFill>
                  <a:srgbClr val="0E3B44"/>
                </a:solidFill>
                <a:latin typeface="Arial"/>
                <a:ea typeface="Arial"/>
                <a:cs typeface="Arial"/>
                <a:sym typeface="Arial"/>
              </a:rPr>
              <a:t>•Sozialgesetzbuch II und XII: Leistungen zum Lebensunterhalt*</a:t>
            </a:r>
            <a:endParaRPr/>
          </a:p>
        </p:txBody>
      </p:sp>
      <p:sp>
        <p:nvSpPr>
          <p:cNvPr id="964" name="Google Shape;964;p30"/>
          <p:cNvSpPr txBox="1"/>
          <p:nvPr/>
        </p:nvSpPr>
        <p:spPr>
          <a:xfrm>
            <a:off x="1257300" y="2884018"/>
            <a:ext cx="11366811" cy="1346073"/>
          </a:xfrm>
          <a:prstGeom prst="rect">
            <a:avLst/>
          </a:prstGeom>
          <a:noFill/>
          <a:ln>
            <a:noFill/>
          </a:ln>
        </p:spPr>
        <p:txBody>
          <a:bodyPr anchorCtr="0" anchor="t" bIns="0" lIns="0" spcFirstLastPara="1" rIns="0" wrap="square" tIns="0">
            <a:spAutoFit/>
          </a:bodyPr>
          <a:lstStyle/>
          <a:p>
            <a:pPr indent="0" lvl="0" marL="0" marR="0" rtl="0" algn="l">
              <a:lnSpc>
                <a:spcPct val="144000"/>
              </a:lnSpc>
              <a:spcBef>
                <a:spcPts val="0"/>
              </a:spcBef>
              <a:spcAft>
                <a:spcPts val="0"/>
              </a:spcAft>
              <a:buNone/>
            </a:pPr>
            <a:r>
              <a:rPr b="0" i="0" lang="en-US" sz="2400" u="none" cap="none" strike="noStrike">
                <a:solidFill>
                  <a:srgbClr val="000000"/>
                </a:solidFill>
                <a:latin typeface="Arial"/>
                <a:ea typeface="Arial"/>
                <a:cs typeface="Arial"/>
                <a:sym typeface="Arial"/>
              </a:rPr>
              <a:t>Zu diesen Vorteilen gehören  Deckung für Heizung und notwendige Haushaltsenergie Kosten für anspruchsberechtigte Haushalte mit niedrigem Einkommen.</a:t>
            </a:r>
            <a:endParaRPr/>
          </a:p>
        </p:txBody>
      </p:sp>
      <p:sp>
        <p:nvSpPr>
          <p:cNvPr id="965" name="Google Shape;965;p30"/>
          <p:cNvSpPr txBox="1"/>
          <p:nvPr/>
        </p:nvSpPr>
        <p:spPr>
          <a:xfrm>
            <a:off x="1193797" y="4948724"/>
            <a:ext cx="10266233" cy="1784223"/>
          </a:xfrm>
          <a:prstGeom prst="rect">
            <a:avLst/>
          </a:prstGeom>
          <a:noFill/>
          <a:ln>
            <a:noFill/>
          </a:ln>
        </p:spPr>
        <p:txBody>
          <a:bodyPr anchorCtr="0" anchor="t" bIns="0" lIns="0" spcFirstLastPara="1" rIns="0" wrap="square" tIns="0">
            <a:spAutoFit/>
          </a:bodyPr>
          <a:lstStyle/>
          <a:p>
            <a:pPr indent="0" lvl="0" marL="0" marR="0" rtl="0" algn="l">
              <a:lnSpc>
                <a:spcPct val="144000"/>
              </a:lnSpc>
              <a:spcBef>
                <a:spcPts val="0"/>
              </a:spcBef>
              <a:spcAft>
                <a:spcPts val="0"/>
              </a:spcAft>
              <a:buNone/>
            </a:pPr>
            <a:r>
              <a:rPr b="0" i="0" lang="en-US" sz="2400" u="none" cap="none" strike="noStrike">
                <a:solidFill>
                  <a:srgbClr val="000000"/>
                </a:solidFill>
                <a:latin typeface="Arial"/>
                <a:ea typeface="Arial"/>
                <a:cs typeface="Arial"/>
                <a:sym typeface="Arial"/>
              </a:rPr>
              <a:t>Gesetzlicher Rahmen: Energieversorger müssen ihre Kunden mindestens vier Wochen in Vorabzahlung vor jeder Sperrung. Sperrungen sind untersagt, wenn: Der Kunde Teilzahlungen vereinbart. Schutzbedürftige Personen dadurch unzumutbar beeinträchtigt würden.</a:t>
            </a:r>
            <a:endParaRPr/>
          </a:p>
        </p:txBody>
      </p:sp>
      <p:sp>
        <p:nvSpPr>
          <p:cNvPr id="966" name="Google Shape;966;p30"/>
          <p:cNvSpPr txBox="1"/>
          <p:nvPr/>
        </p:nvSpPr>
        <p:spPr>
          <a:xfrm>
            <a:off x="1257300" y="6942497"/>
            <a:ext cx="11278619" cy="907923"/>
          </a:xfrm>
          <a:prstGeom prst="rect">
            <a:avLst/>
          </a:prstGeom>
          <a:noFill/>
          <a:ln>
            <a:noFill/>
          </a:ln>
        </p:spPr>
        <p:txBody>
          <a:bodyPr anchorCtr="0" anchor="t" bIns="0" lIns="0" spcFirstLastPara="1" rIns="0" wrap="square" tIns="0">
            <a:spAutoFit/>
          </a:bodyPr>
          <a:lstStyle/>
          <a:p>
            <a:pPr indent="0" lvl="0" marL="0" marR="0" rtl="0" algn="l">
              <a:lnSpc>
                <a:spcPct val="144000"/>
              </a:lnSpc>
              <a:spcBef>
                <a:spcPts val="0"/>
              </a:spcBef>
              <a:spcAft>
                <a:spcPts val="0"/>
              </a:spcAft>
              <a:buNone/>
            </a:pPr>
            <a:r>
              <a:rPr b="1" i="0" lang="en-US" sz="2400" u="none" cap="none" strike="noStrike">
                <a:solidFill>
                  <a:srgbClr val="000000"/>
                </a:solidFill>
                <a:latin typeface="Arial"/>
                <a:ea typeface="Arial"/>
                <a:cs typeface="Arial"/>
                <a:sym typeface="Arial"/>
              </a:rPr>
              <a:t>Staatliche Interventionen: Finanzielle Hilfsprogramme können bei der Bezahlung überfälliger Energierechnungen helfen.</a:t>
            </a:r>
            <a:endParaRPr/>
          </a:p>
        </p:txBody>
      </p:sp>
      <p:sp>
        <p:nvSpPr>
          <p:cNvPr id="967" name="Google Shape;967;p30"/>
          <p:cNvSpPr txBox="1"/>
          <p:nvPr/>
        </p:nvSpPr>
        <p:spPr>
          <a:xfrm>
            <a:off x="1257300" y="8712208"/>
            <a:ext cx="9917380" cy="129159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b="0" i="0" lang="en-US" sz="2400" u="none" cap="none" strike="noStrike">
                <a:solidFill>
                  <a:srgbClr val="000000"/>
                </a:solidFill>
                <a:latin typeface="Arial"/>
                <a:ea typeface="Arial"/>
                <a:cs typeface="Arial"/>
                <a:sym typeface="Arial"/>
              </a:rPr>
              <a:t>Programme zur Energieeinsparung , z. B. kommunale Energiesparberatung Techniken und Kostensenkung - Stromspar-Check der Caritas.</a:t>
            </a:r>
            <a:endParaRPr/>
          </a:p>
        </p:txBody>
      </p:sp>
      <p:sp>
        <p:nvSpPr>
          <p:cNvPr id="968" name="Google Shape;968;p30"/>
          <p:cNvSpPr txBox="1"/>
          <p:nvPr/>
        </p:nvSpPr>
        <p:spPr>
          <a:xfrm>
            <a:off x="14151940" y="9456420"/>
            <a:ext cx="2408901" cy="3448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Quellen: 16, 17, 18, 20</a:t>
            </a:r>
            <a:endParaRPr/>
          </a:p>
        </p:txBody>
      </p:sp>
      <p:sp>
        <p:nvSpPr>
          <p:cNvPr id="969" name="Google Shape;969;p30"/>
          <p:cNvSpPr txBox="1"/>
          <p:nvPr/>
        </p:nvSpPr>
        <p:spPr>
          <a:xfrm>
            <a:off x="13292623" y="3270218"/>
            <a:ext cx="3309918" cy="769221"/>
          </a:xfrm>
          <a:prstGeom prst="rect">
            <a:avLst/>
          </a:prstGeom>
          <a:noFill/>
          <a:ln>
            <a:noFill/>
          </a:ln>
        </p:spPr>
        <p:txBody>
          <a:bodyPr anchorCtr="0" anchor="t" bIns="0" lIns="0" spcFirstLastPara="1" rIns="0" wrap="square" tIns="0">
            <a:spAutoFit/>
          </a:bodyPr>
          <a:lstStyle/>
          <a:p>
            <a:pPr indent="0" lvl="0" marL="0" marR="0" rtl="0" algn="l">
              <a:lnSpc>
                <a:spcPct val="165638"/>
              </a:lnSpc>
              <a:spcBef>
                <a:spcPts val="0"/>
              </a:spcBef>
              <a:spcAft>
                <a:spcPts val="0"/>
              </a:spcAft>
              <a:buNone/>
            </a:pPr>
            <a:r>
              <a:rPr b="1" i="1" lang="en-US" sz="1848" u="none" cap="none" strike="noStrike">
                <a:solidFill>
                  <a:srgbClr val="000000"/>
                </a:solidFill>
                <a:latin typeface="Arial"/>
                <a:ea typeface="Arial"/>
                <a:cs typeface="Arial"/>
                <a:sym typeface="Arial"/>
              </a:rPr>
              <a:t>* Sozialgesetzbuch II (SGB II) "Grundsicherung für </a:t>
            </a:r>
            <a:endParaRPr/>
          </a:p>
        </p:txBody>
      </p:sp>
      <p:sp>
        <p:nvSpPr>
          <p:cNvPr id="970" name="Google Shape;970;p30"/>
          <p:cNvSpPr txBox="1"/>
          <p:nvPr/>
        </p:nvSpPr>
        <p:spPr>
          <a:xfrm>
            <a:off x="13292623" y="4048058"/>
            <a:ext cx="1922145" cy="388221"/>
          </a:xfrm>
          <a:prstGeom prst="rect">
            <a:avLst/>
          </a:prstGeom>
          <a:noFill/>
          <a:ln>
            <a:noFill/>
          </a:ln>
        </p:spPr>
        <p:txBody>
          <a:bodyPr anchorCtr="0" anchor="t" bIns="0" lIns="0" spcFirstLastPara="1" rIns="0" wrap="square" tIns="0">
            <a:spAutoFit/>
          </a:bodyPr>
          <a:lstStyle/>
          <a:p>
            <a:pPr indent="0" lvl="0" marL="0" marR="0" rtl="0" algn="l">
              <a:lnSpc>
                <a:spcPct val="165638"/>
              </a:lnSpc>
              <a:spcBef>
                <a:spcPts val="0"/>
              </a:spcBef>
              <a:spcAft>
                <a:spcPts val="0"/>
              </a:spcAft>
              <a:buNone/>
            </a:pPr>
            <a:r>
              <a:rPr b="1" i="1" lang="en-US" sz="1848" u="none" cap="none" strike="noStrike">
                <a:solidFill>
                  <a:srgbClr val="000000"/>
                </a:solidFill>
                <a:latin typeface="Arial"/>
                <a:ea typeface="Arial"/>
                <a:cs typeface="Arial"/>
                <a:sym typeface="Arial"/>
              </a:rPr>
              <a:t>Arbeitsuchende"</a:t>
            </a:r>
            <a:endParaRPr/>
          </a:p>
        </p:txBody>
      </p:sp>
      <p:sp>
        <p:nvSpPr>
          <p:cNvPr id="971" name="Google Shape;971;p30"/>
          <p:cNvSpPr txBox="1"/>
          <p:nvPr/>
        </p:nvSpPr>
        <p:spPr>
          <a:xfrm>
            <a:off x="16539829" y="3305632"/>
            <a:ext cx="212455" cy="343560"/>
          </a:xfrm>
          <a:prstGeom prst="rect">
            <a:avLst/>
          </a:prstGeom>
          <a:noFill/>
          <a:ln>
            <a:noFill/>
          </a:ln>
        </p:spPr>
        <p:txBody>
          <a:bodyPr anchorCtr="0" anchor="t" bIns="0" lIns="0" spcFirstLastPara="1" rIns="0" wrap="square" tIns="0">
            <a:spAutoFit/>
          </a:bodyPr>
          <a:lstStyle/>
          <a:p>
            <a:pPr indent="0" lvl="0" marL="0" marR="0" rtl="0" algn="l">
              <a:lnSpc>
                <a:spcPct val="140043"/>
              </a:lnSpc>
              <a:spcBef>
                <a:spcPts val="0"/>
              </a:spcBef>
              <a:spcAft>
                <a:spcPts val="0"/>
              </a:spcAft>
              <a:buNone/>
            </a:pPr>
            <a:r>
              <a:rPr b="1" i="1" lang="en-US" sz="1848" u="none" cap="none" strike="noStrike">
                <a:solidFill>
                  <a:srgbClr val="000000"/>
                </a:solidFill>
                <a:latin typeface="Arial"/>
                <a:ea typeface="Arial"/>
                <a:cs typeface="Arial"/>
                <a:sym typeface="Arial"/>
              </a:rPr>
              <a:t> - </a:t>
            </a:r>
            <a:endParaRPr/>
          </a:p>
        </p:txBody>
      </p:sp>
      <p:sp>
        <p:nvSpPr>
          <p:cNvPr id="972" name="Google Shape;972;p30"/>
          <p:cNvSpPr txBox="1"/>
          <p:nvPr/>
        </p:nvSpPr>
        <p:spPr>
          <a:xfrm>
            <a:off x="15177573" y="4054897"/>
            <a:ext cx="1649330" cy="301753"/>
          </a:xfrm>
          <a:prstGeom prst="rect">
            <a:avLst/>
          </a:prstGeom>
          <a:noFill/>
          <a:ln>
            <a:noFill/>
          </a:ln>
        </p:spPr>
        <p:txBody>
          <a:bodyPr anchorCtr="0" anchor="t" bIns="0" lIns="0" spcFirstLastPara="1" rIns="0" wrap="square" tIns="0">
            <a:spAutoFit/>
          </a:bodyPr>
          <a:lstStyle/>
          <a:p>
            <a:pPr indent="0" lvl="0" marL="0" marR="0" rtl="0" algn="l">
              <a:lnSpc>
                <a:spcPct val="165643"/>
              </a:lnSpc>
              <a:spcBef>
                <a:spcPts val="0"/>
              </a:spcBef>
              <a:spcAft>
                <a:spcPts val="0"/>
              </a:spcAft>
              <a:buNone/>
            </a:pPr>
            <a:r>
              <a:rPr b="1" i="1" lang="en-US" sz="1368" u="none" cap="none" strike="noStrike">
                <a:solidFill>
                  <a:srgbClr val="000000"/>
                </a:solidFill>
                <a:latin typeface="Arial"/>
                <a:ea typeface="Arial"/>
                <a:cs typeface="Arial"/>
                <a:sym typeface="Arial"/>
              </a:rPr>
              <a:t> (Grundeinkommen </a:t>
            </a:r>
            <a:endParaRPr/>
          </a:p>
        </p:txBody>
      </p:sp>
      <p:sp>
        <p:nvSpPr>
          <p:cNvPr id="973" name="Google Shape;973;p30"/>
          <p:cNvSpPr txBox="1"/>
          <p:nvPr/>
        </p:nvSpPr>
        <p:spPr>
          <a:xfrm>
            <a:off x="13292623" y="4424772"/>
            <a:ext cx="4319968" cy="4477118"/>
          </a:xfrm>
          <a:prstGeom prst="rect">
            <a:avLst/>
          </a:prstGeom>
          <a:noFill/>
          <a:ln>
            <a:noFill/>
          </a:ln>
        </p:spPr>
        <p:txBody>
          <a:bodyPr anchorCtr="0" anchor="t" bIns="0" lIns="0" spcFirstLastPara="1" rIns="0" wrap="square" tIns="0">
            <a:spAutoFit/>
          </a:bodyPr>
          <a:lstStyle/>
          <a:p>
            <a:pPr indent="0" lvl="0" marL="0" marR="0" rtl="0" algn="l">
              <a:lnSpc>
                <a:spcPct val="165730"/>
              </a:lnSpc>
              <a:spcBef>
                <a:spcPts val="0"/>
              </a:spcBef>
              <a:spcAft>
                <a:spcPts val="0"/>
              </a:spcAft>
              <a:buNone/>
            </a:pPr>
            <a:r>
              <a:rPr b="1" i="1" lang="en-US" sz="1637" u="none" cap="none" strike="noStrike">
                <a:solidFill>
                  <a:srgbClr val="000000"/>
                </a:solidFill>
                <a:latin typeface="Arial"/>
                <a:ea typeface="Arial"/>
                <a:cs typeface="Arial"/>
                <a:sym typeface="Arial"/>
              </a:rPr>
              <a:t>Unterstützung für Arbeitssuchende umfasst Leistungen wie Arbeitslosengeld II (ALG II) oder Hartz IV. Sie bietet finanzielle Unterstützung für Menschen, die arbeitslos sind oder nur ein sehr geringes Einkommen haben. Sozialgesetzbuch XII (SGB XII): Dies wird als Sozialhilfe bezeichnet und umfasst Leistungen zur Sicherung des Lebensunterhalts für Personen, die ihren Lebensunterhalt nicht selbst bestreiten können, darunter ältere Menschen und Menschen mit dauerhaften Behinderungen.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31"/>
          <p:cNvSpPr/>
          <p:nvPr/>
        </p:nvSpPr>
        <p:spPr>
          <a:xfrm>
            <a:off x="15823397" y="1706747"/>
            <a:ext cx="1731121" cy="1890874"/>
          </a:xfrm>
          <a:custGeom>
            <a:rect b="b" l="l" r="r" t="t"/>
            <a:pathLst>
              <a:path extrusionOk="0" h="1890874" w="1731121">
                <a:moveTo>
                  <a:pt x="0" y="0"/>
                </a:moveTo>
                <a:lnTo>
                  <a:pt x="1731121" y="0"/>
                </a:lnTo>
                <a:lnTo>
                  <a:pt x="1731121" y="1890874"/>
                </a:lnTo>
                <a:lnTo>
                  <a:pt x="0" y="1890874"/>
                </a:lnTo>
                <a:lnTo>
                  <a:pt x="0" y="0"/>
                </a:lnTo>
                <a:close/>
              </a:path>
            </a:pathLst>
          </a:custGeom>
          <a:blipFill rotWithShape="1">
            <a:blip r:embed="rId3">
              <a:alphaModFix/>
            </a:blip>
            <a:stretch>
              <a:fillRect b="0" l="0" r="0" t="0"/>
            </a:stretch>
          </a:blipFill>
          <a:ln>
            <a:noFill/>
          </a:ln>
        </p:spPr>
      </p:sp>
      <p:sp>
        <p:nvSpPr>
          <p:cNvPr id="979" name="Google Shape;979;p31"/>
          <p:cNvSpPr/>
          <p:nvPr/>
        </p:nvSpPr>
        <p:spPr>
          <a:xfrm>
            <a:off x="15823397" y="1706747"/>
            <a:ext cx="1731121" cy="1890874"/>
          </a:xfrm>
          <a:custGeom>
            <a:rect b="b" l="l" r="r" t="t"/>
            <a:pathLst>
              <a:path extrusionOk="0" h="1890874" w="1731121">
                <a:moveTo>
                  <a:pt x="0" y="0"/>
                </a:moveTo>
                <a:lnTo>
                  <a:pt x="1731121" y="0"/>
                </a:lnTo>
                <a:lnTo>
                  <a:pt x="1731121" y="1890874"/>
                </a:lnTo>
                <a:lnTo>
                  <a:pt x="0" y="1890874"/>
                </a:lnTo>
                <a:lnTo>
                  <a:pt x="0" y="0"/>
                </a:lnTo>
                <a:close/>
              </a:path>
            </a:pathLst>
          </a:custGeom>
          <a:blipFill rotWithShape="1">
            <a:blip r:embed="rId4">
              <a:alphaModFix/>
            </a:blip>
            <a:stretch>
              <a:fillRect b="0" l="0" r="0" t="0"/>
            </a:stretch>
          </a:blipFill>
          <a:ln>
            <a:noFill/>
          </a:ln>
        </p:spPr>
      </p:sp>
      <p:sp>
        <p:nvSpPr>
          <p:cNvPr id="980" name="Google Shape;980;p31"/>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5">
              <a:alphaModFix/>
            </a:blip>
            <a:stretch>
              <a:fillRect b="0" l="0" r="0" t="0"/>
            </a:stretch>
          </a:blipFill>
          <a:ln>
            <a:noFill/>
          </a:ln>
        </p:spPr>
      </p:sp>
      <p:sp>
        <p:nvSpPr>
          <p:cNvPr id="981" name="Google Shape;981;p31"/>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6">
              <a:alphaModFix/>
            </a:blip>
            <a:stretch>
              <a:fillRect b="0" l="0" r="0" t="0"/>
            </a:stretch>
          </a:blipFill>
          <a:ln>
            <a:noFill/>
          </a:ln>
        </p:spPr>
      </p:sp>
      <p:sp>
        <p:nvSpPr>
          <p:cNvPr id="982" name="Google Shape;982;p31"/>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7">
              <a:alphaModFix/>
            </a:blip>
            <a:stretch>
              <a:fillRect b="0" l="0" r="0" t="0"/>
            </a:stretch>
          </a:blipFill>
          <a:ln>
            <a:noFill/>
          </a:ln>
        </p:spPr>
      </p:sp>
      <p:sp>
        <p:nvSpPr>
          <p:cNvPr id="983" name="Google Shape;983;p31"/>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8">
              <a:alphaModFix/>
            </a:blip>
            <a:stretch>
              <a:fillRect b="0" l="0" r="0" t="0"/>
            </a:stretch>
          </a:blipFill>
          <a:ln>
            <a:noFill/>
          </a:ln>
        </p:spPr>
      </p:sp>
      <p:sp>
        <p:nvSpPr>
          <p:cNvPr id="984" name="Google Shape;984;p31"/>
          <p:cNvSpPr txBox="1"/>
          <p:nvPr/>
        </p:nvSpPr>
        <p:spPr>
          <a:xfrm>
            <a:off x="1257300" y="968292"/>
            <a:ext cx="14435214" cy="3354083"/>
          </a:xfrm>
          <a:prstGeom prst="rect">
            <a:avLst/>
          </a:prstGeom>
          <a:noFill/>
          <a:ln>
            <a:noFill/>
          </a:ln>
        </p:spPr>
        <p:txBody>
          <a:bodyPr anchorCtr="0" anchor="t" bIns="0" lIns="0" spcFirstLastPara="1" rIns="0" wrap="square" tIns="0">
            <a:spAutoFit/>
          </a:bodyPr>
          <a:lstStyle/>
          <a:p>
            <a:pPr indent="0" lvl="0" marL="0" marR="0" rtl="0" algn="l">
              <a:lnSpc>
                <a:spcPct val="140015"/>
              </a:lnSpc>
              <a:spcBef>
                <a:spcPts val="0"/>
              </a:spcBef>
              <a:spcAft>
                <a:spcPts val="0"/>
              </a:spcAft>
              <a:buNone/>
            </a:pPr>
            <a:r>
              <a:rPr b="0" i="0" lang="en-US" sz="5298" u="none" cap="none" strike="noStrike">
                <a:solidFill>
                  <a:srgbClr val="0E3B44"/>
                </a:solidFill>
                <a:latin typeface="Arial"/>
                <a:ea typeface="Arial"/>
                <a:cs typeface="Arial"/>
                <a:sym typeface="Arial"/>
              </a:rPr>
              <a:t> Strategien zur Bekämpfung der Energiearmut</a:t>
            </a:r>
            <a:endParaRPr/>
          </a:p>
          <a:p>
            <a:pPr indent="0" lvl="0" marL="0" marR="0" rtl="0" algn="l">
              <a:lnSpc>
                <a:spcPct val="149981"/>
              </a:lnSpc>
              <a:spcBef>
                <a:spcPts val="0"/>
              </a:spcBef>
              <a:spcAft>
                <a:spcPts val="0"/>
              </a:spcAft>
              <a:buNone/>
            </a:pPr>
            <a:r>
              <a:rPr b="1" i="0" lang="en-US" sz="2649" u="none" cap="none" strike="noStrike">
                <a:solidFill>
                  <a:srgbClr val="0E3B44"/>
                </a:solidFill>
                <a:latin typeface="Arial"/>
                <a:ea typeface="Arial"/>
                <a:cs typeface="Arial"/>
                <a:sym typeface="Arial"/>
              </a:rPr>
              <a:t>Climate Protection Act (Klimaschutzgesetz)</a:t>
            </a:r>
            <a:endParaRPr/>
          </a:p>
          <a:p>
            <a:pPr indent="0" lvl="0" marL="0" marR="0" rtl="0" algn="l">
              <a:lnSpc>
                <a:spcPct val="150000"/>
              </a:lnSpc>
              <a:spcBef>
                <a:spcPts val="0"/>
              </a:spcBef>
              <a:spcAft>
                <a:spcPts val="0"/>
              </a:spcAft>
              <a:buNone/>
            </a:pPr>
            <a:r>
              <a:rPr b="0" i="0" lang="en-US" sz="2400" u="none" cap="none" strike="noStrike">
                <a:solidFill>
                  <a:srgbClr val="000000"/>
                </a:solidFill>
                <a:latin typeface="Arial"/>
                <a:ea typeface="Arial"/>
                <a:cs typeface="Arial"/>
                <a:sym typeface="Arial"/>
              </a:rPr>
              <a:t>Ziele: Erreichen von Netto-Null-Treibhausgasemissionen bis 2045 und der Haushalte Senkung der Energiekosten für durch die Umstellung auf erneuerbare Energiequellen. Maßnahmen: Förderung energieeffizienter Wohnungssanierungen durch Subventionen. Ausbau der Infrastruktur für erneuerbare Energien zur Stabilisierung der Energiepreise.</a:t>
            </a:r>
            <a:endParaRPr/>
          </a:p>
        </p:txBody>
      </p:sp>
      <p:sp>
        <p:nvSpPr>
          <p:cNvPr id="985" name="Google Shape;985;p31"/>
          <p:cNvSpPr txBox="1"/>
          <p:nvPr/>
        </p:nvSpPr>
        <p:spPr>
          <a:xfrm>
            <a:off x="1193797" y="4555468"/>
            <a:ext cx="13975290" cy="139763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600" u="none" cap="none" strike="noStrike">
                <a:solidFill>
                  <a:srgbClr val="0E3B44"/>
                </a:solidFill>
                <a:latin typeface="Arial"/>
                <a:ea typeface="Arial"/>
                <a:cs typeface="Arial"/>
                <a:sym typeface="Arial"/>
              </a:rPr>
              <a:t> </a:t>
            </a:r>
            <a:r>
              <a:rPr b="1" i="0" lang="en-US" sz="2600" u="none" cap="none" strike="noStrike">
                <a:solidFill>
                  <a:srgbClr val="0E3B44"/>
                </a:solidFill>
                <a:latin typeface="Arial"/>
                <a:ea typeface="Arial"/>
                <a:cs typeface="Arial"/>
                <a:sym typeface="Arial"/>
              </a:rPr>
              <a:t>Energy Efficiency Act (Energieeffizienz-Gesetz) </a:t>
            </a:r>
            <a:endParaRPr/>
          </a:p>
          <a:p>
            <a:pPr indent="0" lvl="0" marL="0" marR="0" rtl="0" algn="l">
              <a:lnSpc>
                <a:spcPct val="150000"/>
              </a:lnSpc>
              <a:spcBef>
                <a:spcPts val="0"/>
              </a:spcBef>
              <a:spcAft>
                <a:spcPts val="0"/>
              </a:spcAft>
              <a:buNone/>
            </a:pPr>
            <a:r>
              <a:rPr b="0" i="0" lang="en-US" sz="2400" u="none" cap="none" strike="noStrike">
                <a:solidFill>
                  <a:srgbClr val="000000"/>
                </a:solidFill>
                <a:latin typeface="Arial"/>
                <a:ea typeface="Arial"/>
                <a:cs typeface="Arial"/>
                <a:sym typeface="Arial"/>
              </a:rPr>
              <a:t>Supports the implementation of the revised </a:t>
            </a:r>
            <a:r>
              <a:rPr b="1" i="0" lang="en-US" sz="2400" u="none" cap="none" strike="noStrike">
                <a:solidFill>
                  <a:srgbClr val="000000"/>
                </a:solidFill>
                <a:latin typeface="Arial"/>
                <a:ea typeface="Arial"/>
                <a:cs typeface="Arial"/>
                <a:sym typeface="Arial"/>
              </a:rPr>
              <a:t>Energy Efficiency Directive</a:t>
            </a:r>
            <a:r>
              <a:rPr b="0" i="0" lang="en-US" sz="2400" u="none" cap="none" strike="noStrike">
                <a:solidFill>
                  <a:srgbClr val="000000"/>
                </a:solidFill>
                <a:latin typeface="Arial"/>
                <a:ea typeface="Arial"/>
                <a:cs typeface="Arial"/>
                <a:sym typeface="Arial"/>
              </a:rPr>
              <a:t>, setting targets for primary and final energy consumption by 2030. </a:t>
            </a:r>
            <a:endParaRPr/>
          </a:p>
        </p:txBody>
      </p:sp>
      <p:sp>
        <p:nvSpPr>
          <p:cNvPr id="986" name="Google Shape;986;p31"/>
          <p:cNvSpPr txBox="1"/>
          <p:nvPr/>
        </p:nvSpPr>
        <p:spPr>
          <a:xfrm>
            <a:off x="1445724" y="6076398"/>
            <a:ext cx="5629370" cy="520570"/>
          </a:xfrm>
          <a:prstGeom prst="rect">
            <a:avLst/>
          </a:prstGeom>
          <a:noFill/>
          <a:ln>
            <a:noFill/>
          </a:ln>
        </p:spPr>
        <p:txBody>
          <a:bodyPr anchorCtr="0" anchor="t" bIns="0" lIns="0" spcFirstLastPara="1" rIns="0" wrap="square" tIns="0">
            <a:spAutoFit/>
          </a:bodyPr>
          <a:lstStyle/>
          <a:p>
            <a:pPr indent="0" lvl="0" marL="0" marR="0" rtl="0" algn="l">
              <a:lnSpc>
                <a:spcPct val="150037"/>
              </a:lnSpc>
              <a:spcBef>
                <a:spcPts val="0"/>
              </a:spcBef>
              <a:spcAft>
                <a:spcPts val="0"/>
              </a:spcAft>
              <a:buNone/>
            </a:pPr>
            <a:r>
              <a:rPr b="1" i="0" lang="en-US" sz="2648" u="none" cap="none" strike="noStrike">
                <a:solidFill>
                  <a:srgbClr val="000000"/>
                </a:solidFill>
                <a:latin typeface="Arial"/>
                <a:ea typeface="Arial"/>
                <a:cs typeface="Arial"/>
                <a:sym typeface="Arial"/>
              </a:rPr>
              <a:t>•Energy Efficiency Improvements</a:t>
            </a:r>
            <a:endParaRPr/>
          </a:p>
        </p:txBody>
      </p:sp>
      <p:sp>
        <p:nvSpPr>
          <p:cNvPr id="987" name="Google Shape;987;p31"/>
          <p:cNvSpPr txBox="1"/>
          <p:nvPr/>
        </p:nvSpPr>
        <p:spPr>
          <a:xfrm>
            <a:off x="1257300" y="6720792"/>
            <a:ext cx="13547284" cy="94678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2400" u="none" cap="none" strike="noStrike">
                <a:solidFill>
                  <a:srgbClr val="000000"/>
                </a:solidFill>
                <a:latin typeface="Arial"/>
                <a:ea typeface="Arial"/>
                <a:cs typeface="Arial"/>
                <a:sym typeface="Arial"/>
              </a:rPr>
              <a:t>Federal programs support insulation upgrades and energy-efficient heating systems, e.g. KfW grants for retrofitting old buildings.</a:t>
            </a:r>
            <a:endParaRPr/>
          </a:p>
        </p:txBody>
      </p:sp>
      <p:sp>
        <p:nvSpPr>
          <p:cNvPr id="988" name="Google Shape;988;p31"/>
          <p:cNvSpPr txBox="1"/>
          <p:nvPr/>
        </p:nvSpPr>
        <p:spPr>
          <a:xfrm>
            <a:off x="1445724" y="7791402"/>
            <a:ext cx="5190134" cy="520570"/>
          </a:xfrm>
          <a:prstGeom prst="rect">
            <a:avLst/>
          </a:prstGeom>
          <a:noFill/>
          <a:ln>
            <a:noFill/>
          </a:ln>
        </p:spPr>
        <p:txBody>
          <a:bodyPr anchorCtr="0" anchor="t" bIns="0" lIns="0" spcFirstLastPara="1" rIns="0" wrap="square" tIns="0">
            <a:spAutoFit/>
          </a:bodyPr>
          <a:lstStyle/>
          <a:p>
            <a:pPr indent="0" lvl="0" marL="0" marR="0" rtl="0" algn="l">
              <a:lnSpc>
                <a:spcPct val="150037"/>
              </a:lnSpc>
              <a:spcBef>
                <a:spcPts val="0"/>
              </a:spcBef>
              <a:spcAft>
                <a:spcPts val="0"/>
              </a:spcAft>
              <a:buNone/>
            </a:pPr>
            <a:r>
              <a:rPr b="1" i="0" lang="en-US" sz="2648" u="none" cap="none" strike="noStrike">
                <a:solidFill>
                  <a:srgbClr val="000000"/>
                </a:solidFill>
                <a:latin typeface="Arial"/>
                <a:ea typeface="Arial"/>
                <a:cs typeface="Arial"/>
                <a:sym typeface="Arial"/>
              </a:rPr>
              <a:t>•Renewable Energy Expansion</a:t>
            </a:r>
            <a:endParaRPr/>
          </a:p>
        </p:txBody>
      </p:sp>
      <p:sp>
        <p:nvSpPr>
          <p:cNvPr id="989" name="Google Shape;989;p31"/>
          <p:cNvSpPr txBox="1"/>
          <p:nvPr/>
        </p:nvSpPr>
        <p:spPr>
          <a:xfrm>
            <a:off x="1257300" y="8435797"/>
            <a:ext cx="13049374" cy="48958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2400" u="none" cap="none" strike="noStrike">
                <a:solidFill>
                  <a:srgbClr val="000000"/>
                </a:solidFill>
                <a:latin typeface="Arial"/>
                <a:ea typeface="Arial"/>
                <a:cs typeface="Arial"/>
                <a:sym typeface="Arial"/>
              </a:rPr>
              <a:t>Incentives for Solar and Wind Energy, e.g. subsidies for installing rooftop solar panels.</a:t>
            </a:r>
            <a:endParaRPr/>
          </a:p>
        </p:txBody>
      </p:sp>
      <p:sp>
        <p:nvSpPr>
          <p:cNvPr id="990" name="Google Shape;990;p31"/>
          <p:cNvSpPr txBox="1"/>
          <p:nvPr/>
        </p:nvSpPr>
        <p:spPr>
          <a:xfrm>
            <a:off x="15032098" y="9393641"/>
            <a:ext cx="1631975" cy="34578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Sources: 18, 19</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32"/>
          <p:cNvSpPr/>
          <p:nvPr/>
        </p:nvSpPr>
        <p:spPr>
          <a:xfrm>
            <a:off x="1193797" y="484194"/>
            <a:ext cx="15900397" cy="9570825"/>
          </a:xfrm>
          <a:custGeom>
            <a:rect b="b" l="l" r="r" t="t"/>
            <a:pathLst>
              <a:path extrusionOk="0" h="9570825" w="15900397">
                <a:moveTo>
                  <a:pt x="0" y="0"/>
                </a:moveTo>
                <a:lnTo>
                  <a:pt x="15900397" y="0"/>
                </a:lnTo>
                <a:lnTo>
                  <a:pt x="15900397" y="9570825"/>
                </a:lnTo>
                <a:lnTo>
                  <a:pt x="0" y="9570825"/>
                </a:lnTo>
                <a:lnTo>
                  <a:pt x="0" y="0"/>
                </a:lnTo>
                <a:close/>
              </a:path>
            </a:pathLst>
          </a:custGeom>
          <a:blipFill rotWithShape="1">
            <a:blip r:embed="rId3">
              <a:alphaModFix/>
            </a:blip>
            <a:stretch>
              <a:fillRect b="0" l="0" r="0" t="0"/>
            </a:stretch>
          </a:blipFill>
          <a:ln>
            <a:noFill/>
          </a:ln>
        </p:spPr>
      </p:sp>
      <p:sp>
        <p:nvSpPr>
          <p:cNvPr id="996" name="Google Shape;996;p32"/>
          <p:cNvSpPr/>
          <p:nvPr/>
        </p:nvSpPr>
        <p:spPr>
          <a:xfrm>
            <a:off x="14833025" y="1973628"/>
            <a:ext cx="2630672" cy="1189892"/>
          </a:xfrm>
          <a:custGeom>
            <a:rect b="b" l="l" r="r" t="t"/>
            <a:pathLst>
              <a:path extrusionOk="0" h="1189892" w="2630672">
                <a:moveTo>
                  <a:pt x="0" y="0"/>
                </a:moveTo>
                <a:lnTo>
                  <a:pt x="2630672" y="0"/>
                </a:lnTo>
                <a:lnTo>
                  <a:pt x="2630672" y="1189891"/>
                </a:lnTo>
                <a:lnTo>
                  <a:pt x="0" y="1189891"/>
                </a:lnTo>
                <a:lnTo>
                  <a:pt x="0" y="0"/>
                </a:lnTo>
                <a:close/>
              </a:path>
            </a:pathLst>
          </a:custGeom>
          <a:blipFill rotWithShape="1">
            <a:blip r:embed="rId4">
              <a:alphaModFix/>
            </a:blip>
            <a:stretch>
              <a:fillRect b="0" l="0" r="0" t="0"/>
            </a:stretch>
          </a:blipFill>
          <a:ln>
            <a:noFill/>
          </a:ln>
        </p:spPr>
      </p:sp>
      <p:sp>
        <p:nvSpPr>
          <p:cNvPr id="997" name="Google Shape;997;p32"/>
          <p:cNvSpPr/>
          <p:nvPr/>
        </p:nvSpPr>
        <p:spPr>
          <a:xfrm>
            <a:off x="14833025" y="1973628"/>
            <a:ext cx="2630672" cy="1189892"/>
          </a:xfrm>
          <a:custGeom>
            <a:rect b="b" l="l" r="r" t="t"/>
            <a:pathLst>
              <a:path extrusionOk="0" h="1189892" w="2630672">
                <a:moveTo>
                  <a:pt x="0" y="0"/>
                </a:moveTo>
                <a:lnTo>
                  <a:pt x="2630672" y="0"/>
                </a:lnTo>
                <a:lnTo>
                  <a:pt x="2630672" y="1189891"/>
                </a:lnTo>
                <a:lnTo>
                  <a:pt x="0" y="1189891"/>
                </a:lnTo>
                <a:lnTo>
                  <a:pt x="0" y="0"/>
                </a:lnTo>
                <a:close/>
              </a:path>
            </a:pathLst>
          </a:custGeom>
          <a:blipFill rotWithShape="1">
            <a:blip r:embed="rId5">
              <a:alphaModFix/>
            </a:blip>
            <a:stretch>
              <a:fillRect b="0" l="0" r="0" t="0"/>
            </a:stretch>
          </a:blipFill>
          <a:ln>
            <a:noFill/>
          </a:ln>
        </p:spPr>
      </p:sp>
      <p:sp>
        <p:nvSpPr>
          <p:cNvPr id="998" name="Google Shape;998;p32"/>
          <p:cNvSpPr/>
          <p:nvPr/>
        </p:nvSpPr>
        <p:spPr>
          <a:xfrm>
            <a:off x="16228676" y="6670453"/>
            <a:ext cx="1236459" cy="1577931"/>
          </a:xfrm>
          <a:custGeom>
            <a:rect b="b" l="l" r="r" t="t"/>
            <a:pathLst>
              <a:path extrusionOk="0" h="1577931" w="1236459">
                <a:moveTo>
                  <a:pt x="0" y="0"/>
                </a:moveTo>
                <a:lnTo>
                  <a:pt x="1236459" y="0"/>
                </a:lnTo>
                <a:lnTo>
                  <a:pt x="1236459" y="1577930"/>
                </a:lnTo>
                <a:lnTo>
                  <a:pt x="0" y="1577930"/>
                </a:lnTo>
                <a:lnTo>
                  <a:pt x="0" y="0"/>
                </a:lnTo>
                <a:close/>
              </a:path>
            </a:pathLst>
          </a:custGeom>
          <a:blipFill rotWithShape="1">
            <a:blip r:embed="rId6">
              <a:alphaModFix/>
            </a:blip>
            <a:stretch>
              <a:fillRect b="0" l="0" r="0" t="0"/>
            </a:stretch>
          </a:blipFill>
          <a:ln>
            <a:noFill/>
          </a:ln>
        </p:spPr>
      </p:sp>
      <p:sp>
        <p:nvSpPr>
          <p:cNvPr id="999" name="Google Shape;999;p32"/>
          <p:cNvSpPr/>
          <p:nvPr/>
        </p:nvSpPr>
        <p:spPr>
          <a:xfrm>
            <a:off x="15208634" y="9329871"/>
            <a:ext cx="2620899" cy="1020623"/>
          </a:xfrm>
          <a:custGeom>
            <a:rect b="b" l="l" r="r" t="t"/>
            <a:pathLst>
              <a:path extrusionOk="0" h="1020623" w="2620899">
                <a:moveTo>
                  <a:pt x="0" y="0"/>
                </a:moveTo>
                <a:lnTo>
                  <a:pt x="2620899" y="0"/>
                </a:lnTo>
                <a:lnTo>
                  <a:pt x="2620899" y="1020623"/>
                </a:lnTo>
                <a:lnTo>
                  <a:pt x="0" y="1020623"/>
                </a:lnTo>
                <a:lnTo>
                  <a:pt x="0" y="0"/>
                </a:lnTo>
                <a:close/>
              </a:path>
            </a:pathLst>
          </a:custGeom>
          <a:blipFill rotWithShape="1">
            <a:blip r:embed="rId7">
              <a:alphaModFix/>
            </a:blip>
            <a:stretch>
              <a:fillRect b="0" l="0" r="0" t="0"/>
            </a:stretch>
          </a:blipFill>
          <a:ln>
            <a:noFill/>
          </a:ln>
        </p:spPr>
      </p:sp>
      <p:sp>
        <p:nvSpPr>
          <p:cNvPr id="1000" name="Google Shape;1000;p32"/>
          <p:cNvSpPr/>
          <p:nvPr/>
        </p:nvSpPr>
        <p:spPr>
          <a:xfrm>
            <a:off x="16228676" y="6670453"/>
            <a:ext cx="1236459" cy="1577931"/>
          </a:xfrm>
          <a:custGeom>
            <a:rect b="b" l="l" r="r" t="t"/>
            <a:pathLst>
              <a:path extrusionOk="0" h="1577931" w="1236459">
                <a:moveTo>
                  <a:pt x="0" y="0"/>
                </a:moveTo>
                <a:lnTo>
                  <a:pt x="1236459" y="0"/>
                </a:lnTo>
                <a:lnTo>
                  <a:pt x="1236459" y="1577930"/>
                </a:lnTo>
                <a:lnTo>
                  <a:pt x="0" y="1577930"/>
                </a:lnTo>
                <a:lnTo>
                  <a:pt x="0" y="0"/>
                </a:lnTo>
                <a:close/>
              </a:path>
            </a:pathLst>
          </a:custGeom>
          <a:blipFill rotWithShape="1">
            <a:blip r:embed="rId8">
              <a:alphaModFix/>
            </a:blip>
            <a:stretch>
              <a:fillRect b="0" l="0" r="0" t="0"/>
            </a:stretch>
          </a:blipFill>
          <a:ln>
            <a:noFill/>
          </a:ln>
        </p:spPr>
      </p:sp>
      <p:sp>
        <p:nvSpPr>
          <p:cNvPr id="1001" name="Google Shape;1001;p32"/>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9">
              <a:alphaModFix/>
            </a:blip>
            <a:stretch>
              <a:fillRect b="0" l="0" r="0" t="0"/>
            </a:stretch>
          </a:blipFill>
          <a:ln>
            <a:noFill/>
          </a:ln>
        </p:spPr>
      </p:sp>
      <p:sp>
        <p:nvSpPr>
          <p:cNvPr id="1002" name="Google Shape;1002;p32"/>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10">
              <a:alphaModFix/>
            </a:blip>
            <a:stretch>
              <a:fillRect b="0" l="0" r="0" t="0"/>
            </a:stretch>
          </a:blipFill>
          <a:ln>
            <a:noFill/>
          </a:ln>
        </p:spPr>
      </p:sp>
      <p:sp>
        <p:nvSpPr>
          <p:cNvPr id="1003" name="Google Shape;1003;p32"/>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11">
              <a:alphaModFix/>
            </a:blip>
            <a:stretch>
              <a:fillRect b="0" l="0" r="0" t="0"/>
            </a:stretch>
          </a:blipFill>
          <a:ln>
            <a:noFill/>
          </a:ln>
        </p:spPr>
      </p:sp>
      <p:sp>
        <p:nvSpPr>
          <p:cNvPr id="1004" name="Google Shape;1004;p32"/>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12">
              <a:alphaModFix/>
            </a:blip>
            <a:stretch>
              <a:fillRect b="0" l="0" r="0" t="0"/>
            </a:stretch>
          </a:blipFill>
          <a:ln>
            <a:noFill/>
          </a:ln>
        </p:spPr>
      </p:sp>
      <p:sp>
        <p:nvSpPr>
          <p:cNvPr id="1005" name="Google Shape;1005;p32"/>
          <p:cNvSpPr txBox="1"/>
          <p:nvPr/>
        </p:nvSpPr>
        <p:spPr>
          <a:xfrm>
            <a:off x="1257300" y="1215942"/>
            <a:ext cx="11195780" cy="2121526"/>
          </a:xfrm>
          <a:prstGeom prst="rect">
            <a:avLst/>
          </a:prstGeom>
          <a:noFill/>
          <a:ln>
            <a:noFill/>
          </a:ln>
        </p:spPr>
        <p:txBody>
          <a:bodyPr anchorCtr="0" anchor="t" bIns="0" lIns="0" spcFirstLastPara="1" rIns="0" wrap="square" tIns="0">
            <a:spAutoFit/>
          </a:bodyPr>
          <a:lstStyle/>
          <a:p>
            <a:pPr indent="0" lvl="0" marL="0" marR="0" rtl="0" algn="l">
              <a:lnSpc>
                <a:spcPct val="93800"/>
              </a:lnSpc>
              <a:spcBef>
                <a:spcPts val="0"/>
              </a:spcBef>
              <a:spcAft>
                <a:spcPts val="0"/>
              </a:spcAft>
              <a:buNone/>
            </a:pPr>
            <a:r>
              <a:rPr b="0" i="0" lang="en-US" sz="5113" u="none" cap="none" strike="noStrike">
                <a:solidFill>
                  <a:srgbClr val="0E3B44"/>
                </a:solidFill>
                <a:latin typeface="Arial"/>
                <a:ea typeface="Arial"/>
                <a:cs typeface="Arial"/>
                <a:sym typeface="Arial"/>
              </a:rPr>
              <a:t> Beispiele</a:t>
            </a:r>
            <a:endParaRPr/>
          </a:p>
          <a:p>
            <a:pPr indent="0" lvl="0" marL="0" marR="0" rtl="0" algn="l">
              <a:lnSpc>
                <a:spcPct val="250020"/>
              </a:lnSpc>
              <a:spcBef>
                <a:spcPts val="0"/>
              </a:spcBef>
              <a:spcAft>
                <a:spcPts val="0"/>
              </a:spcAft>
              <a:buNone/>
            </a:pPr>
            <a:r>
              <a:rPr b="1" i="0" lang="en-US" sz="2479" u="none" cap="none" strike="noStrike">
                <a:solidFill>
                  <a:srgbClr val="0E3B44"/>
                </a:solidFill>
                <a:latin typeface="Arial"/>
                <a:ea typeface="Arial"/>
                <a:cs typeface="Arial"/>
                <a:sym typeface="Arial"/>
              </a:rPr>
              <a:t>Berliner Hilfspaket:</a:t>
            </a:r>
            <a:endParaRPr/>
          </a:p>
          <a:p>
            <a:pPr indent="0" lvl="0" marL="0" marR="0" rtl="0" algn="l">
              <a:lnSpc>
                <a:spcPct val="144000"/>
              </a:lnSpc>
              <a:spcBef>
                <a:spcPts val="0"/>
              </a:spcBef>
              <a:spcAft>
                <a:spcPts val="0"/>
              </a:spcAft>
              <a:buNone/>
            </a:pPr>
            <a:r>
              <a:rPr b="0" i="0" lang="en-US" sz="2000" u="none" cap="none" strike="noStrike">
                <a:solidFill>
                  <a:srgbClr val="000000"/>
                </a:solidFill>
                <a:latin typeface="Arial"/>
                <a:ea typeface="Arial"/>
                <a:cs typeface="Arial"/>
                <a:sym typeface="Arial"/>
              </a:rPr>
              <a:t>Berlin-spezifische Maßnahmen zur Abmilderung der Auswirkungen steigender Energiekosten auf die Haushalte:</a:t>
            </a:r>
            <a:endParaRPr/>
          </a:p>
        </p:txBody>
      </p:sp>
      <p:sp>
        <p:nvSpPr>
          <p:cNvPr id="1006" name="Google Shape;1006;p32"/>
          <p:cNvSpPr txBox="1"/>
          <p:nvPr/>
        </p:nvSpPr>
        <p:spPr>
          <a:xfrm>
            <a:off x="1257300" y="7566600"/>
            <a:ext cx="5731164" cy="45338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400" u="none" cap="none" strike="noStrike">
                <a:solidFill>
                  <a:srgbClr val="0E3B44"/>
                </a:solidFill>
                <a:latin typeface="Arial"/>
                <a:ea typeface="Arial"/>
                <a:cs typeface="Arial"/>
                <a:sym typeface="Arial"/>
              </a:rPr>
              <a:t> Landesweite Hilfspakete:</a:t>
            </a:r>
            <a:endParaRPr/>
          </a:p>
        </p:txBody>
      </p:sp>
      <p:sp>
        <p:nvSpPr>
          <p:cNvPr id="1007" name="Google Shape;1007;p32"/>
          <p:cNvSpPr txBox="1"/>
          <p:nvPr/>
        </p:nvSpPr>
        <p:spPr>
          <a:xfrm>
            <a:off x="1257300" y="3331197"/>
            <a:ext cx="14497174" cy="429235"/>
          </a:xfrm>
          <a:prstGeom prst="rect">
            <a:avLst/>
          </a:prstGeom>
          <a:noFill/>
          <a:ln>
            <a:noFill/>
          </a:ln>
        </p:spPr>
        <p:txBody>
          <a:bodyPr anchorCtr="0" anchor="t" bIns="0" lIns="0" spcFirstLastPara="1" rIns="0" wrap="square" tIns="0">
            <a:spAutoFit/>
          </a:bodyPr>
          <a:lstStyle/>
          <a:p>
            <a:pPr indent="0" lvl="0" marL="0" marR="0" rtl="0" algn="l">
              <a:lnSpc>
                <a:spcPct val="144023"/>
              </a:lnSpc>
              <a:spcBef>
                <a:spcPts val="0"/>
              </a:spcBef>
              <a:spcAft>
                <a:spcPts val="0"/>
              </a:spcAft>
              <a:buNone/>
            </a:pPr>
            <a:r>
              <a:rPr b="1" i="0" lang="en-US" sz="2167" u="none" cap="none" strike="noStrike">
                <a:solidFill>
                  <a:srgbClr val="000000"/>
                </a:solidFill>
                <a:latin typeface="Arial"/>
                <a:ea typeface="Arial"/>
                <a:cs typeface="Arial"/>
                <a:sym typeface="Arial"/>
              </a:rPr>
              <a:t>•Kündigungsmoratorium für Mieter der kommunalen Wohnungsbaugesellschaften – Vorübergehender Schutz </a:t>
            </a:r>
            <a:endParaRPr/>
          </a:p>
        </p:txBody>
      </p:sp>
      <p:sp>
        <p:nvSpPr>
          <p:cNvPr id="1008" name="Google Shape;1008;p32"/>
          <p:cNvSpPr txBox="1"/>
          <p:nvPr/>
        </p:nvSpPr>
        <p:spPr>
          <a:xfrm>
            <a:off x="1046759" y="3769957"/>
            <a:ext cx="15800146" cy="386715"/>
          </a:xfrm>
          <a:prstGeom prst="rect">
            <a:avLst/>
          </a:prstGeom>
          <a:noFill/>
          <a:ln>
            <a:noFill/>
          </a:ln>
        </p:spPr>
        <p:txBody>
          <a:bodyPr anchorCtr="0" anchor="t" bIns="0" lIns="0" spcFirstLastPara="1" rIns="0" wrap="square" tIns="0">
            <a:spAutoFit/>
          </a:bodyPr>
          <a:lstStyle/>
          <a:p>
            <a:pPr indent="0" lvl="0" marL="0" marR="0" rtl="0" algn="l">
              <a:lnSpc>
                <a:spcPct val="144000"/>
              </a:lnSpc>
              <a:spcBef>
                <a:spcPts val="0"/>
              </a:spcBef>
              <a:spcAft>
                <a:spcPts val="0"/>
              </a:spcAft>
              <a:buNone/>
            </a:pPr>
            <a:r>
              <a:rPr b="0" i="0" lang="en-US" sz="2000" u="none" cap="none" strike="noStrike">
                <a:solidFill>
                  <a:srgbClr val="000000"/>
                </a:solidFill>
                <a:latin typeface="Arial"/>
                <a:ea typeface="Arial"/>
                <a:cs typeface="Arial"/>
                <a:sym typeface="Arial"/>
              </a:rPr>
              <a:t>vor Zwangsräumungen für Mieter, die aufgrund energiebezogener finanzieller Schwierigkeiten nicht in der Lage sind, ihre Miete zu zahlen.</a:t>
            </a:r>
            <a:endParaRPr/>
          </a:p>
        </p:txBody>
      </p:sp>
      <p:sp>
        <p:nvSpPr>
          <p:cNvPr id="1009" name="Google Shape;1009;p32"/>
          <p:cNvSpPr txBox="1"/>
          <p:nvPr/>
        </p:nvSpPr>
        <p:spPr>
          <a:xfrm>
            <a:off x="1257300" y="4223071"/>
            <a:ext cx="14882632" cy="1472565"/>
          </a:xfrm>
          <a:prstGeom prst="rect">
            <a:avLst/>
          </a:prstGeom>
          <a:noFill/>
          <a:ln>
            <a:noFill/>
          </a:ln>
        </p:spPr>
        <p:txBody>
          <a:bodyPr anchorCtr="0" anchor="t" bIns="0" lIns="0" spcFirstLastPara="1" rIns="0" wrap="square" tIns="0">
            <a:spAutoFit/>
          </a:bodyPr>
          <a:lstStyle/>
          <a:p>
            <a:pPr indent="0" lvl="0" marL="0" marR="0" rtl="0" algn="l">
              <a:lnSpc>
                <a:spcPct val="144000"/>
              </a:lnSpc>
              <a:spcBef>
                <a:spcPts val="0"/>
              </a:spcBef>
              <a:spcAft>
                <a:spcPts val="0"/>
              </a:spcAft>
              <a:buNone/>
            </a:pPr>
            <a:r>
              <a:rPr b="1" i="0" lang="en-US" sz="2000" u="none" cap="none" strike="noStrike">
                <a:solidFill>
                  <a:srgbClr val="000000"/>
                </a:solidFill>
                <a:latin typeface="Arial"/>
                <a:ea typeface="Arial"/>
                <a:cs typeface="Arial"/>
                <a:sym typeface="Arial"/>
              </a:rPr>
              <a:t>•Härtefallfonds für Energieschulden - Finanzielle Hilfe für Personen, die Schwierigkeiten haben, überfällige Energierechnungen zu bezahlen. </a:t>
            </a:r>
            <a:endParaRPr/>
          </a:p>
          <a:p>
            <a:pPr indent="0" lvl="0" marL="0" marR="0" rtl="0" algn="l">
              <a:lnSpc>
                <a:spcPct val="144000"/>
              </a:lnSpc>
              <a:spcBef>
                <a:spcPts val="0"/>
              </a:spcBef>
              <a:spcAft>
                <a:spcPts val="0"/>
              </a:spcAft>
              <a:buNone/>
            </a:pPr>
            <a:r>
              <a:rPr b="1" i="0" lang="en-US" sz="2000" u="none" cap="none" strike="noStrike">
                <a:solidFill>
                  <a:srgbClr val="000000"/>
                </a:solidFill>
                <a:latin typeface="Arial"/>
                <a:ea typeface="Arial"/>
                <a:cs typeface="Arial"/>
                <a:sym typeface="Arial"/>
              </a:rPr>
              <a:t>•Heizkostenzuschuss für Öl-, Pellet-, Kohle- und Flüssiggasheizungen - Gezielte Unterstützung zum Ausgleich steigende Heizkosten für Haushalte mit nicht standardmäßigen Systemen.</a:t>
            </a:r>
            <a:endParaRPr/>
          </a:p>
        </p:txBody>
      </p:sp>
      <p:sp>
        <p:nvSpPr>
          <p:cNvPr id="1010" name="Google Shape;1010;p32"/>
          <p:cNvSpPr txBox="1"/>
          <p:nvPr/>
        </p:nvSpPr>
        <p:spPr>
          <a:xfrm>
            <a:off x="1257300" y="5762311"/>
            <a:ext cx="14838483" cy="765252"/>
          </a:xfrm>
          <a:prstGeom prst="rect">
            <a:avLst/>
          </a:prstGeom>
          <a:noFill/>
          <a:ln>
            <a:noFill/>
          </a:ln>
        </p:spPr>
        <p:txBody>
          <a:bodyPr anchorCtr="0" anchor="t" bIns="0" lIns="0" spcFirstLastPara="1" rIns="0" wrap="square" tIns="0">
            <a:spAutoFit/>
          </a:bodyPr>
          <a:lstStyle/>
          <a:p>
            <a:pPr indent="0" lvl="0" marL="0" marR="0" rtl="0" algn="l">
              <a:lnSpc>
                <a:spcPct val="144038"/>
              </a:lnSpc>
              <a:spcBef>
                <a:spcPts val="0"/>
              </a:spcBef>
              <a:spcAft>
                <a:spcPts val="0"/>
              </a:spcAft>
              <a:buNone/>
            </a:pPr>
            <a:r>
              <a:rPr b="1" i="0" lang="en-US" sz="2080" u="none" cap="none" strike="noStrike">
                <a:solidFill>
                  <a:srgbClr val="000000"/>
                </a:solidFill>
                <a:latin typeface="Arial"/>
                <a:ea typeface="Arial"/>
                <a:cs typeface="Arial"/>
                <a:sym typeface="Arial"/>
              </a:rPr>
              <a:t>•Netzwerk der Wärme - Energieberatung und Schaffung öffentlicher Räume, in denen sich die Bewohner während der Wintermonate. </a:t>
            </a:r>
            <a:endParaRPr/>
          </a:p>
        </p:txBody>
      </p:sp>
      <p:sp>
        <p:nvSpPr>
          <p:cNvPr id="1011" name="Google Shape;1011;p32"/>
          <p:cNvSpPr txBox="1"/>
          <p:nvPr/>
        </p:nvSpPr>
        <p:spPr>
          <a:xfrm>
            <a:off x="1257300" y="6607218"/>
            <a:ext cx="14500755" cy="713002"/>
          </a:xfrm>
          <a:prstGeom prst="rect">
            <a:avLst/>
          </a:prstGeom>
          <a:noFill/>
          <a:ln>
            <a:noFill/>
          </a:ln>
        </p:spPr>
        <p:txBody>
          <a:bodyPr anchorCtr="0" anchor="t" bIns="0" lIns="0" spcFirstLastPara="1" rIns="0" wrap="square" tIns="0">
            <a:spAutoFit/>
          </a:bodyPr>
          <a:lstStyle/>
          <a:p>
            <a:pPr indent="0" lvl="0" marL="0" marR="0" rtl="0" algn="l">
              <a:lnSpc>
                <a:spcPct val="143958"/>
              </a:lnSpc>
              <a:spcBef>
                <a:spcPts val="0"/>
              </a:spcBef>
              <a:spcAft>
                <a:spcPts val="0"/>
              </a:spcAft>
              <a:buNone/>
            </a:pPr>
            <a:r>
              <a:rPr b="1" i="0" lang="en-US" sz="1920" u="none" cap="none" strike="noStrike">
                <a:solidFill>
                  <a:srgbClr val="000000"/>
                </a:solidFill>
                <a:latin typeface="Arial"/>
                <a:ea typeface="Arial"/>
                <a:cs typeface="Arial"/>
                <a:sym typeface="Arial"/>
              </a:rPr>
              <a:t>•29-Euro-Ticket &amp; Sozialticket - Günstige öffentliche Verkehrsmittel zur Entlastung von Menschen mit geringem Einkommen Bewohner. </a:t>
            </a:r>
            <a:endParaRPr/>
          </a:p>
        </p:txBody>
      </p:sp>
      <p:sp>
        <p:nvSpPr>
          <p:cNvPr id="1012" name="Google Shape;1012;p32"/>
          <p:cNvSpPr txBox="1"/>
          <p:nvPr/>
        </p:nvSpPr>
        <p:spPr>
          <a:xfrm>
            <a:off x="1193797" y="8048565"/>
            <a:ext cx="13944219" cy="849056"/>
          </a:xfrm>
          <a:prstGeom prst="rect">
            <a:avLst/>
          </a:prstGeom>
          <a:noFill/>
          <a:ln>
            <a:noFill/>
          </a:ln>
        </p:spPr>
        <p:txBody>
          <a:bodyPr anchorCtr="0" anchor="t" bIns="0" lIns="0" spcFirstLastPara="1" rIns="0" wrap="square" tIns="0">
            <a:spAutoFit/>
          </a:bodyPr>
          <a:lstStyle/>
          <a:p>
            <a:pPr indent="0" lvl="0" marL="0" marR="0" rtl="0" algn="l">
              <a:lnSpc>
                <a:spcPct val="163007"/>
              </a:lnSpc>
              <a:spcBef>
                <a:spcPts val="0"/>
              </a:spcBef>
              <a:spcAft>
                <a:spcPts val="0"/>
              </a:spcAft>
              <a:buNone/>
            </a:pPr>
            <a:r>
              <a:rPr b="1" i="0" lang="en-US" sz="2068" u="none" cap="none" strike="noStrike">
                <a:solidFill>
                  <a:srgbClr val="000000"/>
                </a:solidFill>
                <a:latin typeface="Arial"/>
                <a:ea typeface="Arial"/>
                <a:cs typeface="Arial"/>
                <a:sym typeface="Arial"/>
              </a:rPr>
              <a:t>•Strom- und Gaspreisbremsen - Deckelung der Strom- und Gaspreise zum Schutz der Haushalte vor volatilen Energiemärkte. </a:t>
            </a:r>
            <a:endParaRPr/>
          </a:p>
        </p:txBody>
      </p:sp>
      <p:sp>
        <p:nvSpPr>
          <p:cNvPr id="1013" name="Google Shape;1013;p32"/>
          <p:cNvSpPr txBox="1"/>
          <p:nvPr/>
        </p:nvSpPr>
        <p:spPr>
          <a:xfrm>
            <a:off x="1193797" y="9052487"/>
            <a:ext cx="15702782" cy="684816"/>
          </a:xfrm>
          <a:prstGeom prst="rect">
            <a:avLst/>
          </a:prstGeom>
          <a:noFill/>
          <a:ln>
            <a:noFill/>
          </a:ln>
        </p:spPr>
        <p:txBody>
          <a:bodyPr anchorCtr="0" anchor="t" bIns="0" lIns="0" spcFirstLastPara="1" rIns="0" wrap="square" tIns="0">
            <a:spAutoFit/>
          </a:bodyPr>
          <a:lstStyle/>
          <a:p>
            <a:pPr indent="0" lvl="0" marL="0" marR="0" rtl="0" algn="l">
              <a:lnSpc>
                <a:spcPct val="124032"/>
              </a:lnSpc>
              <a:spcBef>
                <a:spcPts val="0"/>
              </a:spcBef>
              <a:spcAft>
                <a:spcPts val="0"/>
              </a:spcAft>
              <a:buNone/>
            </a:pPr>
            <a:r>
              <a:rPr b="1" i="0" lang="en-US" sz="2068" u="none" cap="none" strike="noStrike">
                <a:solidFill>
                  <a:srgbClr val="000000"/>
                </a:solidFill>
                <a:latin typeface="Arial"/>
                <a:ea typeface="Arial"/>
                <a:cs typeface="Arial"/>
                <a:sym typeface="Arial"/>
              </a:rPr>
              <a:t>•Wohngeld - Erweiterte finanzielle Unterstützung zur Deckung der Kosten für Wohnen und Energie für berechtigte Haushalte Kosten.</a:t>
            </a:r>
            <a:endParaRPr/>
          </a:p>
        </p:txBody>
      </p:sp>
      <p:sp>
        <p:nvSpPr>
          <p:cNvPr id="1014" name="Google Shape;1014;p32"/>
          <p:cNvSpPr txBox="1"/>
          <p:nvPr/>
        </p:nvSpPr>
        <p:spPr>
          <a:xfrm>
            <a:off x="15500737" y="9526800"/>
            <a:ext cx="1243508" cy="3448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1" lang="en-US" sz="1800" u="none" cap="none" strike="noStrike">
                <a:solidFill>
                  <a:srgbClr val="000000"/>
                </a:solidFill>
                <a:latin typeface="Arial"/>
                <a:ea typeface="Arial"/>
                <a:cs typeface="Arial"/>
                <a:sym typeface="Arial"/>
              </a:rPr>
              <a:t>Quellen: 21</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33"/>
          <p:cNvSpPr/>
          <p:nvPr/>
        </p:nvSpPr>
        <p:spPr>
          <a:xfrm>
            <a:off x="1193797" y="484194"/>
            <a:ext cx="16337975" cy="9131389"/>
          </a:xfrm>
          <a:custGeom>
            <a:rect b="b" l="l" r="r" t="t"/>
            <a:pathLst>
              <a:path extrusionOk="0" h="9131389" w="16337975">
                <a:moveTo>
                  <a:pt x="0" y="0"/>
                </a:moveTo>
                <a:lnTo>
                  <a:pt x="16337975" y="0"/>
                </a:lnTo>
                <a:lnTo>
                  <a:pt x="16337975" y="9131389"/>
                </a:lnTo>
                <a:lnTo>
                  <a:pt x="0" y="9131389"/>
                </a:lnTo>
                <a:lnTo>
                  <a:pt x="0" y="0"/>
                </a:lnTo>
                <a:close/>
              </a:path>
            </a:pathLst>
          </a:custGeom>
          <a:blipFill rotWithShape="1">
            <a:blip r:embed="rId3">
              <a:alphaModFix/>
            </a:blip>
            <a:stretch>
              <a:fillRect b="0" l="0" r="0" t="0"/>
            </a:stretch>
          </a:blipFill>
          <a:ln>
            <a:noFill/>
          </a:ln>
        </p:spPr>
      </p:sp>
      <p:sp>
        <p:nvSpPr>
          <p:cNvPr id="1020" name="Google Shape;1020;p33"/>
          <p:cNvSpPr/>
          <p:nvPr/>
        </p:nvSpPr>
        <p:spPr>
          <a:xfrm>
            <a:off x="1248004" y="2140287"/>
            <a:ext cx="985904" cy="985904"/>
          </a:xfrm>
          <a:custGeom>
            <a:rect b="b" l="l" r="r" t="t"/>
            <a:pathLst>
              <a:path extrusionOk="0" h="985904" w="985904">
                <a:moveTo>
                  <a:pt x="0" y="0"/>
                </a:moveTo>
                <a:lnTo>
                  <a:pt x="985904" y="0"/>
                </a:lnTo>
                <a:lnTo>
                  <a:pt x="985904" y="985904"/>
                </a:lnTo>
                <a:lnTo>
                  <a:pt x="0" y="985904"/>
                </a:lnTo>
                <a:lnTo>
                  <a:pt x="0" y="0"/>
                </a:lnTo>
                <a:close/>
              </a:path>
            </a:pathLst>
          </a:custGeom>
          <a:blipFill rotWithShape="1">
            <a:blip r:embed="rId4">
              <a:alphaModFix/>
            </a:blip>
            <a:stretch>
              <a:fillRect b="0" l="0" r="0" t="0"/>
            </a:stretch>
          </a:blipFill>
          <a:ln>
            <a:noFill/>
          </a:ln>
        </p:spPr>
      </p:sp>
      <p:sp>
        <p:nvSpPr>
          <p:cNvPr id="1021" name="Google Shape;1021;p33"/>
          <p:cNvSpPr/>
          <p:nvPr/>
        </p:nvSpPr>
        <p:spPr>
          <a:xfrm>
            <a:off x="1248004" y="2140287"/>
            <a:ext cx="985904" cy="985904"/>
          </a:xfrm>
          <a:custGeom>
            <a:rect b="b" l="l" r="r" t="t"/>
            <a:pathLst>
              <a:path extrusionOk="0" h="985904" w="985904">
                <a:moveTo>
                  <a:pt x="0" y="0"/>
                </a:moveTo>
                <a:lnTo>
                  <a:pt x="985904" y="0"/>
                </a:lnTo>
                <a:lnTo>
                  <a:pt x="985904" y="985904"/>
                </a:lnTo>
                <a:lnTo>
                  <a:pt x="0" y="985904"/>
                </a:lnTo>
                <a:lnTo>
                  <a:pt x="0" y="0"/>
                </a:lnTo>
                <a:close/>
              </a:path>
            </a:pathLst>
          </a:custGeom>
          <a:blipFill rotWithShape="1">
            <a:blip r:embed="rId5">
              <a:alphaModFix/>
            </a:blip>
            <a:stretch>
              <a:fillRect b="0" l="0" r="0" t="0"/>
            </a:stretch>
          </a:blipFill>
          <a:ln>
            <a:noFill/>
          </a:ln>
        </p:spPr>
      </p:sp>
      <p:sp>
        <p:nvSpPr>
          <p:cNvPr id="1022" name="Google Shape;1022;p33"/>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6">
              <a:alphaModFix/>
            </a:blip>
            <a:stretch>
              <a:fillRect b="0" l="0" r="0" t="0"/>
            </a:stretch>
          </a:blipFill>
          <a:ln>
            <a:noFill/>
          </a:ln>
        </p:spPr>
      </p:sp>
      <p:sp>
        <p:nvSpPr>
          <p:cNvPr id="1023" name="Google Shape;1023;p33"/>
          <p:cNvSpPr/>
          <p:nvPr/>
        </p:nvSpPr>
        <p:spPr>
          <a:xfrm>
            <a:off x="15291111" y="206854"/>
            <a:ext cx="2907573" cy="613953"/>
          </a:xfrm>
          <a:custGeom>
            <a:rect b="b" l="l" r="r" t="t"/>
            <a:pathLst>
              <a:path extrusionOk="0" h="613953" w="2907573">
                <a:moveTo>
                  <a:pt x="0" y="0"/>
                </a:moveTo>
                <a:lnTo>
                  <a:pt x="2907573" y="0"/>
                </a:lnTo>
                <a:lnTo>
                  <a:pt x="2907573" y="613953"/>
                </a:lnTo>
                <a:lnTo>
                  <a:pt x="0" y="613953"/>
                </a:lnTo>
                <a:lnTo>
                  <a:pt x="0" y="0"/>
                </a:lnTo>
                <a:close/>
              </a:path>
            </a:pathLst>
          </a:custGeom>
          <a:blipFill rotWithShape="1">
            <a:blip r:embed="rId7">
              <a:alphaModFix/>
            </a:blip>
            <a:stretch>
              <a:fillRect b="0" l="0" r="0" t="0"/>
            </a:stretch>
          </a:blipFill>
          <a:ln>
            <a:noFill/>
          </a:ln>
        </p:spPr>
      </p:sp>
      <p:sp>
        <p:nvSpPr>
          <p:cNvPr id="1024" name="Google Shape;1024;p33"/>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8">
              <a:alphaModFix/>
            </a:blip>
            <a:stretch>
              <a:fillRect b="0" l="0" r="0" t="0"/>
            </a:stretch>
          </a:blipFill>
          <a:ln>
            <a:noFill/>
          </a:ln>
        </p:spPr>
      </p:sp>
      <p:sp>
        <p:nvSpPr>
          <p:cNvPr id="1025" name="Google Shape;1025;p33"/>
          <p:cNvSpPr/>
          <p:nvPr/>
        </p:nvSpPr>
        <p:spPr>
          <a:xfrm>
            <a:off x="0" y="0"/>
            <a:ext cx="1388050" cy="1388050"/>
          </a:xfrm>
          <a:custGeom>
            <a:rect b="b" l="l" r="r" t="t"/>
            <a:pathLst>
              <a:path extrusionOk="0" h="1388050" w="1388050">
                <a:moveTo>
                  <a:pt x="0" y="0"/>
                </a:moveTo>
                <a:lnTo>
                  <a:pt x="1388050" y="0"/>
                </a:lnTo>
                <a:lnTo>
                  <a:pt x="1388050" y="1388050"/>
                </a:lnTo>
                <a:lnTo>
                  <a:pt x="0" y="1388050"/>
                </a:lnTo>
                <a:lnTo>
                  <a:pt x="0" y="0"/>
                </a:lnTo>
                <a:close/>
              </a:path>
            </a:pathLst>
          </a:custGeom>
          <a:blipFill rotWithShape="1">
            <a:blip r:embed="rId9">
              <a:alphaModFix/>
            </a:blip>
            <a:stretch>
              <a:fillRect b="0" l="0" r="0" t="0"/>
            </a:stretch>
          </a:blipFill>
          <a:ln>
            <a:noFill/>
          </a:ln>
        </p:spPr>
      </p:sp>
      <p:sp>
        <p:nvSpPr>
          <p:cNvPr id="1026" name="Google Shape;1026;p33"/>
          <p:cNvSpPr txBox="1"/>
          <p:nvPr/>
        </p:nvSpPr>
        <p:spPr>
          <a:xfrm>
            <a:off x="1257300" y="920667"/>
            <a:ext cx="3371974" cy="126111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6600" u="none" cap="none" strike="noStrike">
                <a:solidFill>
                  <a:srgbClr val="0E3B44"/>
                </a:solidFill>
                <a:latin typeface="Arial"/>
                <a:ea typeface="Arial"/>
                <a:cs typeface="Arial"/>
                <a:sym typeface="Arial"/>
              </a:rPr>
              <a:t> Quellen</a:t>
            </a:r>
            <a:endParaRPr/>
          </a:p>
        </p:txBody>
      </p:sp>
      <p:sp>
        <p:nvSpPr>
          <p:cNvPr id="1027" name="Google Shape;1027;p33"/>
          <p:cNvSpPr txBox="1"/>
          <p:nvPr/>
        </p:nvSpPr>
        <p:spPr>
          <a:xfrm>
            <a:off x="2356342" y="2290772"/>
            <a:ext cx="178803" cy="617877"/>
          </a:xfrm>
          <a:prstGeom prst="rect">
            <a:avLst/>
          </a:prstGeom>
          <a:noFill/>
          <a:ln>
            <a:noFill/>
          </a:ln>
        </p:spPr>
        <p:txBody>
          <a:bodyPr anchorCtr="0" anchor="t" bIns="0" lIns="0" spcFirstLastPara="1" rIns="0" wrap="square" tIns="0">
            <a:spAutoFit/>
          </a:bodyPr>
          <a:lstStyle/>
          <a:p>
            <a:pPr indent="0" lvl="0" marL="0" marR="0" rtl="0" algn="just">
              <a:lnSpc>
                <a:spcPct val="144082"/>
              </a:lnSpc>
              <a:spcBef>
                <a:spcPts val="0"/>
              </a:spcBef>
              <a:spcAft>
                <a:spcPts val="0"/>
              </a:spcAft>
              <a:buNone/>
            </a:pPr>
            <a:r>
              <a:rPr b="0" i="0" lang="en-US" sz="1656" u="none" cap="none" strike="noStrike">
                <a:solidFill>
                  <a:srgbClr val="0B5394"/>
                </a:solidFill>
                <a:latin typeface="Arial"/>
                <a:ea typeface="Arial"/>
                <a:cs typeface="Arial"/>
                <a:sym typeface="Arial"/>
              </a:rPr>
              <a:t>1. 2.</a:t>
            </a:r>
            <a:endParaRPr/>
          </a:p>
        </p:txBody>
      </p:sp>
      <p:sp>
        <p:nvSpPr>
          <p:cNvPr id="1028" name="Google Shape;1028;p33"/>
          <p:cNvSpPr txBox="1"/>
          <p:nvPr/>
        </p:nvSpPr>
        <p:spPr>
          <a:xfrm>
            <a:off x="2239289" y="3199867"/>
            <a:ext cx="298294" cy="6375483"/>
          </a:xfrm>
          <a:prstGeom prst="rect">
            <a:avLst/>
          </a:prstGeom>
          <a:noFill/>
          <a:ln>
            <a:noFill/>
          </a:ln>
        </p:spPr>
        <p:txBody>
          <a:bodyPr anchorCtr="0" anchor="t" bIns="0" lIns="0" spcFirstLastPara="1" rIns="0" wrap="square" tIns="0">
            <a:spAutoFit/>
          </a:bodyPr>
          <a:lstStyle/>
          <a:p>
            <a:pPr indent="0" lvl="0" marL="0" marR="0" rtl="0" algn="r">
              <a:lnSpc>
                <a:spcPct val="144082"/>
              </a:lnSpc>
              <a:spcBef>
                <a:spcPts val="0"/>
              </a:spcBef>
              <a:spcAft>
                <a:spcPts val="0"/>
              </a:spcAft>
              <a:buNone/>
            </a:pPr>
            <a:r>
              <a:rPr b="0" i="0" lang="en-US" sz="1656" u="none" cap="none" strike="noStrike">
                <a:solidFill>
                  <a:srgbClr val="0B5394"/>
                </a:solidFill>
                <a:latin typeface="Arial"/>
                <a:ea typeface="Arial"/>
                <a:cs typeface="Arial"/>
                <a:sym typeface="Arial"/>
              </a:rPr>
              <a:t>3. 4. 5. 6. 7. 8. 9. 10. 11. 12. 13. 14. 15. 16. 17. 18. 19. 20. 21. 22. 23.</a:t>
            </a:r>
            <a:endParaRPr/>
          </a:p>
        </p:txBody>
      </p:sp>
      <p:sp>
        <p:nvSpPr>
          <p:cNvPr id="1029" name="Google Shape;1029;p33"/>
          <p:cNvSpPr txBox="1"/>
          <p:nvPr/>
        </p:nvSpPr>
        <p:spPr>
          <a:xfrm>
            <a:off x="2695108" y="2290772"/>
            <a:ext cx="15025773" cy="7284587"/>
          </a:xfrm>
          <a:prstGeom prst="rect">
            <a:avLst/>
          </a:prstGeom>
          <a:noFill/>
          <a:ln>
            <a:noFill/>
          </a:ln>
        </p:spPr>
        <p:txBody>
          <a:bodyPr anchorCtr="0" anchor="t" bIns="0" lIns="0" spcFirstLastPara="1" rIns="0" wrap="square" tIns="0">
            <a:spAutoFit/>
          </a:bodyPr>
          <a:lstStyle/>
          <a:p>
            <a:pPr indent="0" lvl="0" marL="0" marR="0" rtl="0" algn="l">
              <a:lnSpc>
                <a:spcPct val="144082"/>
              </a:lnSpc>
              <a:spcBef>
                <a:spcPts val="0"/>
              </a:spcBef>
              <a:spcAft>
                <a:spcPts val="0"/>
              </a:spcAft>
              <a:buNone/>
            </a:pPr>
            <a:r>
              <a:rPr b="0" i="0" lang="en-US" sz="1656" u="sng" cap="none" strike="noStrike">
                <a:solidFill>
                  <a:srgbClr val="0B5394"/>
                </a:solidFill>
                <a:latin typeface="Arial"/>
                <a:ea typeface="Arial"/>
                <a:cs typeface="Arial"/>
                <a:sym typeface="Arial"/>
                <a:hlinkClick r:id="rId10">
                  <a:extLst>
                    <a:ext uri="{A12FA001-AC4F-418D-AE19-62706E023703}">
                      <ahyp:hlinkClr val="tx"/>
                    </a:ext>
                  </a:extLst>
                </a:hlinkClick>
              </a:rPr>
              <a:t>https://www.oeko.de/en/news/press-releases/germany-can-do-more-to-combat-energy-poverty/ </a:t>
            </a:r>
            <a:r>
              <a:rPr b="0" i="0" lang="en-US" sz="1656" u="sng" cap="none" strike="noStrike">
                <a:solidFill>
                  <a:srgbClr val="0B5394"/>
                </a:solidFill>
                <a:latin typeface="Arial"/>
                <a:ea typeface="Arial"/>
                <a:cs typeface="Arial"/>
                <a:sym typeface="Arial"/>
                <a:hlinkClick r:id="rId11">
                  <a:extLst>
                    <a:ext uri="{A12FA001-AC4F-418D-AE19-62706E023703}">
                      <ahyp:hlinkClr val="tx"/>
                    </a:ext>
                  </a:extLst>
                </a:hlinkClick>
              </a:rPr>
              <a:t>https://www.bmwk.de/Redaktion/DE/Downloads/P-R/roadmap-2045-ag-systemfragen-strategien-und-ma%C3%9Fnahmen-zur-bekaempfung-der-energiearmut -in-deutschland.pdf?__blob=publicationFile&amp;v=1 </a:t>
            </a:r>
            <a:r>
              <a:rPr b="0" i="0" lang="en-US" sz="1656" u="sng" cap="none" strike="noStrike">
                <a:solidFill>
                  <a:srgbClr val="0B5394"/>
                </a:solidFill>
                <a:latin typeface="Arial"/>
                <a:ea typeface="Arial"/>
                <a:cs typeface="Arial"/>
                <a:sym typeface="Arial"/>
                <a:hlinkClick r:id="rId12">
                  <a:extLst>
                    <a:ext uri="{A12FA001-AC4F-418D-AE19-62706E023703}">
                      <ahyp:hlinkClr val="tx"/>
                    </a:ext>
                  </a:extLst>
                </a:hlinkClick>
              </a:rPr>
              <a:t>https://www.cleanenergywire.org/news/energy-crisis-has-caused-steep-rise-energy-poverty-across-germany-government-advisors</a:t>
            </a:r>
            <a:r>
              <a:rPr b="0" i="0" lang="en-US" sz="1656" u="none" cap="none" strike="noStrike">
                <a:solidFill>
                  <a:srgbClr val="0B5394"/>
                </a:solidFill>
                <a:latin typeface="Arial"/>
                <a:ea typeface="Arial"/>
                <a:cs typeface="Arial"/>
                <a:sym typeface="Arial"/>
              </a:rPr>
              <a:t>? </a:t>
            </a:r>
            <a:r>
              <a:rPr b="0" i="0" lang="en-US" sz="1656" u="sng" cap="none" strike="noStrike">
                <a:solidFill>
                  <a:srgbClr val="0B5394"/>
                </a:solidFill>
                <a:latin typeface="Arial"/>
                <a:ea typeface="Arial"/>
                <a:cs typeface="Arial"/>
                <a:sym typeface="Arial"/>
                <a:hlinkClick r:id="rId13">
                  <a:extLst>
                    <a:ext uri="{A12FA001-AC4F-418D-AE19-62706E023703}">
                      <ahyp:hlinkClr val="tx"/>
                    </a:ext>
                  </a:extLst>
                </a:hlinkClick>
              </a:rPr>
              <a:t>https://energy-poverty.ec.europa.eu/epah-indicators </a:t>
            </a:r>
            <a:r>
              <a:rPr b="0" i="0" lang="en-US" sz="1656" u="sng" cap="none" strike="noStrike">
                <a:solidFill>
                  <a:srgbClr val="0B5394"/>
                </a:solidFill>
                <a:latin typeface="Arial"/>
                <a:ea typeface="Arial"/>
                <a:cs typeface="Arial"/>
                <a:sym typeface="Arial"/>
                <a:hlinkClick r:id="rId14">
                  <a:extLst>
                    <a:ext uri="{A12FA001-AC4F-418D-AE19-62706E023703}">
                      <ahyp:hlinkClr val="tx"/>
                    </a:ext>
                  </a:extLst>
                </a:hlinkClick>
              </a:rPr>
              <a:t>https://www.iea.org/data-and-statistics/charts/heating-degree-days-in-germany-2000-2020 </a:t>
            </a:r>
            <a:r>
              <a:rPr b="0" i="0" lang="en-US" sz="1656" u="sng" cap="none" strike="noStrike">
                <a:solidFill>
                  <a:srgbClr val="0B5394"/>
                </a:solidFill>
                <a:latin typeface="Arial"/>
                <a:ea typeface="Arial"/>
                <a:cs typeface="Arial"/>
                <a:sym typeface="Arial"/>
                <a:hlinkClick r:id="rId15">
                  <a:extLst>
                    <a:ext uri="{A12FA001-AC4F-418D-AE19-62706E023703}">
                      <ahyp:hlinkClr val="tx"/>
                    </a:ext>
                  </a:extLst>
                </a:hlinkClick>
              </a:rPr>
              <a:t>https://ec.europa.eu/eurostat/statistics-explained/SEPDF/cache/92378.pdf </a:t>
            </a:r>
            <a:r>
              <a:rPr b="0" i="0" lang="en-US" sz="1656" u="sng" cap="none" strike="noStrike">
                <a:solidFill>
                  <a:srgbClr val="0B5394"/>
                </a:solidFill>
                <a:latin typeface="Arial"/>
                <a:ea typeface="Arial"/>
                <a:cs typeface="Arial"/>
                <a:sym typeface="Arial"/>
                <a:hlinkClick r:id="rId16">
                  <a:extLst>
                    <a:ext uri="{A12FA001-AC4F-418D-AE19-62706E023703}">
                      <ahyp:hlinkClr val="tx"/>
                    </a:ext>
                  </a:extLst>
                </a:hlinkClick>
              </a:rPr>
              <a:t>https://energy-poverty.ec.europa.eu/epah-indicators </a:t>
            </a:r>
            <a:r>
              <a:rPr b="0" i="0" lang="en-US" sz="1656" u="sng" cap="none" strike="noStrike">
                <a:solidFill>
                  <a:srgbClr val="0B5394"/>
                </a:solidFill>
                <a:latin typeface="Arial"/>
                <a:ea typeface="Arial"/>
                <a:cs typeface="Arial"/>
                <a:sym typeface="Arial"/>
                <a:hlinkClick r:id="rId17">
                  <a:extLst>
                    <a:ext uri="{A12FA001-AC4F-418D-AE19-62706E023703}">
                      <ahyp:hlinkClr val="tx"/>
                    </a:ext>
                  </a:extLst>
                </a:hlinkClick>
              </a:rPr>
              <a:t>https://www.eurodiaconia.org/wordpress/wp-content/uploads/2024/01/Energy-poverty-final-MB-review.pdf </a:t>
            </a:r>
            <a:r>
              <a:rPr b="0" i="0" lang="en-US" sz="1656" u="sng" cap="none" strike="noStrike">
                <a:solidFill>
                  <a:srgbClr val="0B5394"/>
                </a:solidFill>
                <a:latin typeface="Arial"/>
                <a:ea typeface="Arial"/>
                <a:cs typeface="Arial"/>
                <a:sym typeface="Arial"/>
                <a:hlinkClick r:id="rId18">
                  <a:extLst>
                    <a:ext uri="{A12FA001-AC4F-418D-AE19-62706E023703}">
                      <ahyp:hlinkClr val="tx"/>
                    </a:ext>
                  </a:extLst>
                </a:hlinkClick>
              </a:rPr>
              <a:t>https://www.cleanenergywire.org/news/energy-poverty-increasingly-affecting-germanys-middle-class-analysis </a:t>
            </a:r>
            <a:r>
              <a:rPr b="0" i="0" lang="en-US" sz="1656" u="sng" cap="none" strike="noStrike">
                <a:solidFill>
                  <a:srgbClr val="0B5394"/>
                </a:solidFill>
                <a:latin typeface="Arial"/>
                <a:ea typeface="Arial"/>
                <a:cs typeface="Arial"/>
                <a:sym typeface="Arial"/>
                <a:hlinkClick r:id="rId19">
                  <a:extLst>
                    <a:ext uri="{A12FA001-AC4F-418D-AE19-62706E023703}">
                      <ahyp:hlinkClr val="tx"/>
                    </a:ext>
                  </a:extLst>
                </a:hlinkClick>
              </a:rPr>
              <a:t>https://hir.harvard.edu/germanys-energy-crisis-europes-leading-economy-is-falling-behind/ </a:t>
            </a:r>
            <a:r>
              <a:rPr b="0" i="0" lang="en-US" sz="1656" u="sng" cap="none" strike="noStrike">
                <a:solidFill>
                  <a:srgbClr val="0B5394"/>
                </a:solidFill>
                <a:latin typeface="Arial"/>
                <a:ea typeface="Arial"/>
                <a:cs typeface="Arial"/>
                <a:sym typeface="Arial"/>
                <a:hlinkClick r:id="rId20">
                  <a:extLst>
                    <a:ext uri="{A12FA001-AC4F-418D-AE19-62706E023703}">
                      <ahyp:hlinkClr val="tx"/>
                    </a:ext>
                  </a:extLst>
                </a:hlinkClick>
              </a:rPr>
              <a:t>https://link.springer.com/chapter/10.1007/978-3-031-35684-1_2 </a:t>
            </a:r>
            <a:r>
              <a:rPr b="0" i="0" lang="en-US" sz="1656" u="sng" cap="none" strike="noStrike">
                <a:solidFill>
                  <a:srgbClr val="0B5394"/>
                </a:solidFill>
                <a:latin typeface="Arial"/>
                <a:ea typeface="Arial"/>
                <a:cs typeface="Arial"/>
                <a:sym typeface="Arial"/>
                <a:hlinkClick r:id="rId21">
                  <a:extLst>
                    <a:ext uri="{A12FA001-AC4F-418D-AE19-62706E023703}">
                      <ahyp:hlinkClr val="tx"/>
                    </a:ext>
                  </a:extLst>
                </a:hlinkClick>
              </a:rPr>
              <a:t>https://coebank.org/media/documents/CEB_Study_Energy_Poverty_in_Europe.pdf </a:t>
            </a:r>
            <a:r>
              <a:rPr b="0" i="0" lang="en-US" sz="1656" u="sng" cap="none" strike="noStrike">
                <a:solidFill>
                  <a:srgbClr val="0B5394"/>
                </a:solidFill>
                <a:latin typeface="Arial"/>
                <a:ea typeface="Arial"/>
                <a:cs typeface="Arial"/>
                <a:sym typeface="Arial"/>
                <a:hlinkClick r:id="rId22">
                  <a:extLst>
                    <a:ext uri="{A12FA001-AC4F-418D-AE19-62706E023703}">
                      <ahyp:hlinkClr val="tx"/>
                    </a:ext>
                  </a:extLst>
                </a:hlinkClick>
              </a:rPr>
              <a:t>https://tradingeconomics.com/germany/electricity-prices-medium-size-households-eurostat-data.html </a:t>
            </a:r>
            <a:r>
              <a:rPr b="0" i="0" lang="en-US" sz="1656" u="sng" cap="none" strike="noStrike">
                <a:solidFill>
                  <a:srgbClr val="0B5394"/>
                </a:solidFill>
                <a:latin typeface="Arial"/>
                <a:ea typeface="Arial"/>
                <a:cs typeface="Arial"/>
                <a:sym typeface="Arial"/>
                <a:hlinkClick r:id="rId23">
                  <a:extLst>
                    <a:ext uri="{A12FA001-AC4F-418D-AE19-62706E023703}">
                      <ahyp:hlinkClr val="tx"/>
                    </a:ext>
                  </a:extLst>
                </a:hlinkClick>
              </a:rPr>
              <a:t>https://www.cleanenergywire.org/news/german-households-still-pay-74-percent-more-gas-ukraine-war </a:t>
            </a:r>
            <a:r>
              <a:rPr b="0" i="0" lang="en-US" sz="1656" u="sng" cap="none" strike="noStrike">
                <a:solidFill>
                  <a:srgbClr val="0B5394"/>
                </a:solidFill>
                <a:latin typeface="Arial"/>
                <a:ea typeface="Arial"/>
                <a:cs typeface="Arial"/>
                <a:sym typeface="Arial"/>
                <a:hlinkClick r:id="rId24">
                  <a:extLst>
                    <a:ext uri="{A12FA001-AC4F-418D-AE19-62706E023703}">
                      <ahyp:hlinkClr val="tx"/>
                    </a:ext>
                  </a:extLst>
                </a:hlinkClick>
              </a:rPr>
              <a:t>https://www.nature.com/articles/s41599-024-03163-6 </a:t>
            </a:r>
            <a:r>
              <a:rPr b="0" i="0" lang="en-US" sz="1656" u="sng" cap="none" strike="noStrike">
                <a:solidFill>
                  <a:srgbClr val="0B5394"/>
                </a:solidFill>
                <a:latin typeface="Arial"/>
                <a:ea typeface="Arial"/>
                <a:cs typeface="Arial"/>
                <a:sym typeface="Arial"/>
                <a:hlinkClick r:id="rId25">
                  <a:extLst>
                    <a:ext uri="{A12FA001-AC4F-418D-AE19-62706E023703}">
                      <ahyp:hlinkClr val="tx"/>
                    </a:ext>
                  </a:extLst>
                </a:hlinkClick>
              </a:rPr>
              <a:t>https://www.bmas.de </a:t>
            </a:r>
            <a:r>
              <a:rPr b="0" i="0" lang="en-US" sz="1656" u="sng" cap="none" strike="noStrike">
                <a:solidFill>
                  <a:srgbClr val="0B5394"/>
                </a:solidFill>
                <a:latin typeface="Arial"/>
                <a:ea typeface="Arial"/>
                <a:cs typeface="Arial"/>
                <a:sym typeface="Arial"/>
                <a:hlinkClick r:id="rId26">
                  <a:extLst>
                    <a:ext uri="{A12FA001-AC4F-418D-AE19-62706E023703}">
                      <ahyp:hlinkClr val="tx"/>
                    </a:ext>
                  </a:extLst>
                </a:hlinkClick>
              </a:rPr>
              <a:t>https://www.bundesnetzagentur.de </a:t>
            </a:r>
            <a:r>
              <a:rPr b="0" i="0" lang="en-US" sz="1656" u="sng" cap="none" strike="noStrike">
                <a:solidFill>
                  <a:srgbClr val="0B5394"/>
                </a:solidFill>
                <a:latin typeface="Arial"/>
                <a:ea typeface="Arial"/>
                <a:cs typeface="Arial"/>
                <a:sym typeface="Arial"/>
                <a:hlinkClick r:id="rId27">
                  <a:extLst>
                    <a:ext uri="{A12FA001-AC4F-418D-AE19-62706E023703}">
                      <ahyp:hlinkClr val="tx"/>
                    </a:ext>
                  </a:extLst>
                </a:hlinkClick>
              </a:rPr>
              <a:t>https://www.bmwk.de </a:t>
            </a:r>
            <a:r>
              <a:rPr b="0" i="0" lang="en-US" sz="1656" u="sng" cap="none" strike="noStrike">
                <a:solidFill>
                  <a:srgbClr val="0B5394"/>
                </a:solidFill>
                <a:latin typeface="Arial"/>
                <a:ea typeface="Arial"/>
                <a:cs typeface="Arial"/>
                <a:sym typeface="Arial"/>
                <a:hlinkClick r:id="rId28">
                  <a:extLst>
                    <a:ext uri="{A12FA001-AC4F-418D-AE19-62706E023703}">
                      <ahyp:hlinkClr val="tx"/>
                    </a:ext>
                  </a:extLst>
                </a:hlinkClick>
              </a:rPr>
              <a:t>https://www.kfw.de </a:t>
            </a:r>
            <a:r>
              <a:rPr b="0" i="0" lang="en-US" sz="1656" u="sng" cap="none" strike="noStrike">
                <a:solidFill>
                  <a:srgbClr val="0B5394"/>
                </a:solidFill>
                <a:latin typeface="Arial"/>
                <a:ea typeface="Arial"/>
                <a:cs typeface="Arial"/>
                <a:sym typeface="Arial"/>
                <a:hlinkClick r:id="rId29">
                  <a:extLst>
                    <a:ext uri="{A12FA001-AC4F-418D-AE19-62706E023703}">
                      <ahyp:hlinkClr val="tx"/>
                    </a:ext>
                  </a:extLst>
                </a:hlinkClick>
              </a:rPr>
              <a:t>https://stromspar-check.de/ </a:t>
            </a:r>
            <a:r>
              <a:rPr b="0" i="0" lang="en-US" sz="1656" u="sng" cap="none" strike="noStrike">
                <a:solidFill>
                  <a:srgbClr val="0B5394"/>
                </a:solidFill>
                <a:latin typeface="Arial"/>
                <a:ea typeface="Arial"/>
                <a:cs typeface="Arial"/>
                <a:sym typeface="Arial"/>
                <a:hlinkClick r:id="rId30">
                  <a:extLst>
                    <a:ext uri="{A12FA001-AC4F-418D-AE19-62706E023703}">
                      <ahyp:hlinkClr val="tx"/>
                    </a:ext>
                  </a:extLst>
                </a:hlinkClick>
              </a:rPr>
              <a:t>https://www.berlin.de/energie/en/aid/ </a:t>
            </a:r>
            <a:r>
              <a:rPr b="0" i="0" lang="en-US" sz="1656" u="sng" cap="none" strike="noStrike">
                <a:solidFill>
                  <a:srgbClr val="0B5394"/>
                </a:solidFill>
                <a:latin typeface="Arial"/>
                <a:ea typeface="Arial"/>
                <a:cs typeface="Arial"/>
                <a:sym typeface="Arial"/>
                <a:hlinkClick r:id="rId31">
                  <a:extLst>
                    <a:ext uri="{A12FA001-AC4F-418D-AE19-62706E023703}">
                      <ahyp:hlinkClr val="tx"/>
                    </a:ext>
                  </a:extLst>
                </a:hlinkClick>
              </a:rPr>
              <a:t>https://www.berlin.de/energie/en/aid/programs-to-accelerate-the-expansion-of-renewable-energies-and-energy-efficiency-1310724.en </a:t>
            </a:r>
            <a:r>
              <a:rPr b="0" i="0" lang="en-US" sz="1656" u="none" cap="none" strike="noStrike">
                <a:solidFill>
                  <a:srgbClr val="0B5394"/>
                </a:solidFill>
                <a:latin typeface="Arial"/>
                <a:ea typeface="Arial"/>
                <a:cs typeface="Arial"/>
                <a:sym typeface="Arial"/>
              </a:rPr>
              <a:t>https://www.cleanenergywire.org/news/vulnerable-households-germany-need-more-state-help-tackle-energy-poverty-report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34"/>
          <p:cNvSpPr/>
          <p:nvPr/>
        </p:nvSpPr>
        <p:spPr>
          <a:xfrm>
            <a:off x="5604520" y="7551677"/>
            <a:ext cx="11515601" cy="1125322"/>
          </a:xfrm>
          <a:custGeom>
            <a:rect b="b" l="l" r="r" t="t"/>
            <a:pathLst>
              <a:path extrusionOk="0" h="1125322" w="11515601">
                <a:moveTo>
                  <a:pt x="0" y="0"/>
                </a:moveTo>
                <a:lnTo>
                  <a:pt x="11515601" y="0"/>
                </a:lnTo>
                <a:lnTo>
                  <a:pt x="11515601" y="1125322"/>
                </a:lnTo>
                <a:lnTo>
                  <a:pt x="0" y="1125322"/>
                </a:lnTo>
                <a:lnTo>
                  <a:pt x="0" y="0"/>
                </a:lnTo>
                <a:close/>
              </a:path>
            </a:pathLst>
          </a:custGeom>
          <a:blipFill rotWithShape="1">
            <a:blip r:embed="rId3">
              <a:alphaModFix/>
            </a:blip>
            <a:stretch>
              <a:fillRect b="0" l="0" r="0" t="0"/>
            </a:stretch>
          </a:blipFill>
          <a:ln>
            <a:noFill/>
          </a:ln>
        </p:spPr>
      </p:sp>
      <p:sp>
        <p:nvSpPr>
          <p:cNvPr id="1035" name="Google Shape;1035;p34"/>
          <p:cNvSpPr/>
          <p:nvPr/>
        </p:nvSpPr>
        <p:spPr>
          <a:xfrm>
            <a:off x="1032462" y="7543238"/>
            <a:ext cx="5092017" cy="1060704"/>
          </a:xfrm>
          <a:custGeom>
            <a:rect b="b" l="l" r="r" t="t"/>
            <a:pathLst>
              <a:path extrusionOk="0" h="1060704" w="5092017">
                <a:moveTo>
                  <a:pt x="0" y="0"/>
                </a:moveTo>
                <a:lnTo>
                  <a:pt x="5092018" y="0"/>
                </a:lnTo>
                <a:lnTo>
                  <a:pt x="5092018" y="1060704"/>
                </a:lnTo>
                <a:lnTo>
                  <a:pt x="0" y="1060704"/>
                </a:lnTo>
                <a:lnTo>
                  <a:pt x="0" y="0"/>
                </a:lnTo>
                <a:close/>
              </a:path>
            </a:pathLst>
          </a:custGeom>
          <a:blipFill rotWithShape="1">
            <a:blip r:embed="rId4">
              <a:alphaModFix/>
            </a:blip>
            <a:stretch>
              <a:fillRect b="0" l="0" r="0" t="0"/>
            </a:stretch>
          </a:blipFill>
          <a:ln>
            <a:noFill/>
          </a:ln>
        </p:spPr>
      </p:sp>
      <p:sp>
        <p:nvSpPr>
          <p:cNvPr id="1036" name="Google Shape;1036;p34"/>
          <p:cNvSpPr/>
          <p:nvPr/>
        </p:nvSpPr>
        <p:spPr>
          <a:xfrm>
            <a:off x="1032462" y="7543238"/>
            <a:ext cx="5092017" cy="1060704"/>
          </a:xfrm>
          <a:custGeom>
            <a:rect b="b" l="l" r="r" t="t"/>
            <a:pathLst>
              <a:path extrusionOk="0" h="1060704" w="5092017">
                <a:moveTo>
                  <a:pt x="0" y="0"/>
                </a:moveTo>
                <a:lnTo>
                  <a:pt x="5092018" y="0"/>
                </a:lnTo>
                <a:lnTo>
                  <a:pt x="5092018" y="1060704"/>
                </a:lnTo>
                <a:lnTo>
                  <a:pt x="0" y="1060704"/>
                </a:lnTo>
                <a:lnTo>
                  <a:pt x="0" y="0"/>
                </a:lnTo>
                <a:close/>
              </a:path>
            </a:pathLst>
          </a:custGeom>
          <a:blipFill rotWithShape="1">
            <a:blip r:embed="rId5">
              <a:alphaModFix/>
            </a:blip>
            <a:stretch>
              <a:fillRect b="0" l="0" r="0" t="0"/>
            </a:stretch>
          </a:blipFill>
          <a:ln>
            <a:noFill/>
          </a:ln>
        </p:spPr>
      </p:sp>
      <p:sp>
        <p:nvSpPr>
          <p:cNvPr id="1037" name="Google Shape;1037;p34"/>
          <p:cNvSpPr/>
          <p:nvPr/>
        </p:nvSpPr>
        <p:spPr>
          <a:xfrm>
            <a:off x="12813925" y="8806453"/>
            <a:ext cx="920353" cy="920353"/>
          </a:xfrm>
          <a:custGeom>
            <a:rect b="b" l="l" r="r" t="t"/>
            <a:pathLst>
              <a:path extrusionOk="0" h="920353" w="920353">
                <a:moveTo>
                  <a:pt x="0" y="0"/>
                </a:moveTo>
                <a:lnTo>
                  <a:pt x="920353" y="0"/>
                </a:lnTo>
                <a:lnTo>
                  <a:pt x="920353" y="920353"/>
                </a:lnTo>
                <a:lnTo>
                  <a:pt x="0" y="920353"/>
                </a:lnTo>
                <a:lnTo>
                  <a:pt x="0" y="0"/>
                </a:lnTo>
                <a:close/>
              </a:path>
            </a:pathLst>
          </a:custGeom>
          <a:blipFill rotWithShape="1">
            <a:blip r:embed="rId6">
              <a:alphaModFix/>
            </a:blip>
            <a:stretch>
              <a:fillRect b="0" l="0" r="0" t="0"/>
            </a:stretch>
          </a:blipFill>
          <a:ln>
            <a:noFill/>
          </a:ln>
        </p:spPr>
      </p:sp>
      <p:sp>
        <p:nvSpPr>
          <p:cNvPr id="1038" name="Google Shape;1038;p34"/>
          <p:cNvSpPr/>
          <p:nvPr/>
        </p:nvSpPr>
        <p:spPr>
          <a:xfrm>
            <a:off x="12813925" y="8806444"/>
            <a:ext cx="920353" cy="920363"/>
          </a:xfrm>
          <a:custGeom>
            <a:rect b="b" l="l" r="r" t="t"/>
            <a:pathLst>
              <a:path extrusionOk="0" h="920363" w="920353">
                <a:moveTo>
                  <a:pt x="0" y="0"/>
                </a:moveTo>
                <a:lnTo>
                  <a:pt x="920353" y="0"/>
                </a:lnTo>
                <a:lnTo>
                  <a:pt x="920353" y="920362"/>
                </a:lnTo>
                <a:lnTo>
                  <a:pt x="0" y="920362"/>
                </a:lnTo>
                <a:lnTo>
                  <a:pt x="0" y="0"/>
                </a:lnTo>
                <a:close/>
              </a:path>
            </a:pathLst>
          </a:custGeom>
          <a:blipFill rotWithShape="1">
            <a:blip r:embed="rId7">
              <a:alphaModFix/>
            </a:blip>
            <a:stretch>
              <a:fillRect b="0" l="0" r="0" t="0"/>
            </a:stretch>
          </a:blipFill>
          <a:ln>
            <a:noFill/>
          </a:ln>
        </p:spPr>
      </p:sp>
      <p:sp>
        <p:nvSpPr>
          <p:cNvPr id="1039" name="Google Shape;1039;p34"/>
          <p:cNvSpPr/>
          <p:nvPr/>
        </p:nvSpPr>
        <p:spPr>
          <a:xfrm>
            <a:off x="12813925" y="8806453"/>
            <a:ext cx="920353" cy="920353"/>
          </a:xfrm>
          <a:custGeom>
            <a:rect b="b" l="l" r="r" t="t"/>
            <a:pathLst>
              <a:path extrusionOk="0" h="920353" w="920353">
                <a:moveTo>
                  <a:pt x="0" y="0"/>
                </a:moveTo>
                <a:lnTo>
                  <a:pt x="920353" y="0"/>
                </a:lnTo>
                <a:lnTo>
                  <a:pt x="920353" y="920353"/>
                </a:lnTo>
                <a:lnTo>
                  <a:pt x="0" y="920353"/>
                </a:lnTo>
                <a:lnTo>
                  <a:pt x="0" y="0"/>
                </a:lnTo>
                <a:close/>
              </a:path>
            </a:pathLst>
          </a:custGeom>
          <a:blipFill rotWithShape="1">
            <a:blip r:embed="rId6">
              <a:alphaModFix/>
            </a:blip>
            <a:stretch>
              <a:fillRect b="0" l="0" r="0" t="0"/>
            </a:stretch>
          </a:blipFill>
          <a:ln>
            <a:noFill/>
          </a:ln>
        </p:spPr>
      </p:sp>
      <p:sp>
        <p:nvSpPr>
          <p:cNvPr id="1040" name="Google Shape;1040;p34"/>
          <p:cNvSpPr/>
          <p:nvPr/>
        </p:nvSpPr>
        <p:spPr>
          <a:xfrm>
            <a:off x="12813925" y="8806444"/>
            <a:ext cx="920353" cy="920363"/>
          </a:xfrm>
          <a:custGeom>
            <a:rect b="b" l="l" r="r" t="t"/>
            <a:pathLst>
              <a:path extrusionOk="0" h="920363" w="920353">
                <a:moveTo>
                  <a:pt x="0" y="0"/>
                </a:moveTo>
                <a:lnTo>
                  <a:pt x="920353" y="0"/>
                </a:lnTo>
                <a:lnTo>
                  <a:pt x="920353" y="920362"/>
                </a:lnTo>
                <a:lnTo>
                  <a:pt x="0" y="920362"/>
                </a:lnTo>
                <a:lnTo>
                  <a:pt x="0" y="0"/>
                </a:lnTo>
                <a:close/>
              </a:path>
            </a:pathLst>
          </a:custGeom>
          <a:blipFill rotWithShape="1">
            <a:blip r:embed="rId7">
              <a:alphaModFix/>
            </a:blip>
            <a:stretch>
              <a:fillRect b="0" l="0" r="0" t="0"/>
            </a:stretch>
          </a:blipFill>
          <a:ln>
            <a:noFill/>
          </a:ln>
        </p:spPr>
      </p:sp>
      <p:sp>
        <p:nvSpPr>
          <p:cNvPr id="1041" name="Google Shape;1041;p34"/>
          <p:cNvSpPr/>
          <p:nvPr/>
        </p:nvSpPr>
        <p:spPr>
          <a:xfrm>
            <a:off x="11079709"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8">
              <a:alphaModFix/>
            </a:blip>
            <a:stretch>
              <a:fillRect b="-71" l="0" r="0" t="0"/>
            </a:stretch>
          </a:blipFill>
          <a:ln>
            <a:noFill/>
          </a:ln>
        </p:spPr>
      </p:sp>
      <p:sp>
        <p:nvSpPr>
          <p:cNvPr id="1042" name="Google Shape;1042;p34"/>
          <p:cNvSpPr/>
          <p:nvPr/>
        </p:nvSpPr>
        <p:spPr>
          <a:xfrm>
            <a:off x="11079709"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9">
              <a:alphaModFix/>
            </a:blip>
            <a:stretch>
              <a:fillRect b="0" l="0" r="0" t="0"/>
            </a:stretch>
          </a:blipFill>
          <a:ln>
            <a:noFill/>
          </a:ln>
        </p:spPr>
      </p:sp>
      <p:sp>
        <p:nvSpPr>
          <p:cNvPr id="1043" name="Google Shape;1043;p34"/>
          <p:cNvSpPr/>
          <p:nvPr/>
        </p:nvSpPr>
        <p:spPr>
          <a:xfrm>
            <a:off x="9931451" y="8806444"/>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10">
              <a:alphaModFix/>
            </a:blip>
            <a:stretch>
              <a:fillRect b="0" l="0" r="0" t="0"/>
            </a:stretch>
          </a:blipFill>
          <a:ln>
            <a:noFill/>
          </a:ln>
        </p:spPr>
      </p:sp>
      <p:sp>
        <p:nvSpPr>
          <p:cNvPr id="1044" name="Google Shape;1044;p34"/>
          <p:cNvSpPr/>
          <p:nvPr/>
        </p:nvSpPr>
        <p:spPr>
          <a:xfrm>
            <a:off x="6716897" y="8918010"/>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1">
              <a:alphaModFix/>
            </a:blip>
            <a:stretch>
              <a:fillRect b="0" l="0" r="0" t="0"/>
            </a:stretch>
          </a:blipFill>
          <a:ln>
            <a:noFill/>
          </a:ln>
        </p:spPr>
      </p:sp>
      <p:sp>
        <p:nvSpPr>
          <p:cNvPr id="1045" name="Google Shape;1045;p34"/>
          <p:cNvSpPr/>
          <p:nvPr/>
        </p:nvSpPr>
        <p:spPr>
          <a:xfrm>
            <a:off x="8902141" y="8785012"/>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2">
              <a:alphaModFix/>
            </a:blip>
            <a:stretch>
              <a:fillRect b="0" l="0" r="0" t="0"/>
            </a:stretch>
          </a:blipFill>
          <a:ln>
            <a:noFill/>
          </a:ln>
        </p:spPr>
      </p:sp>
      <p:sp>
        <p:nvSpPr>
          <p:cNvPr id="1046" name="Google Shape;1046;p34"/>
          <p:cNvSpPr/>
          <p:nvPr/>
        </p:nvSpPr>
        <p:spPr>
          <a:xfrm>
            <a:off x="9931451" y="8806444"/>
            <a:ext cx="697230" cy="825817"/>
          </a:xfrm>
          <a:custGeom>
            <a:rect b="b" l="l" r="r" t="t"/>
            <a:pathLst>
              <a:path extrusionOk="0" h="825817" w="697230">
                <a:moveTo>
                  <a:pt x="0" y="0"/>
                </a:moveTo>
                <a:lnTo>
                  <a:pt x="697230" y="0"/>
                </a:lnTo>
                <a:lnTo>
                  <a:pt x="697230" y="825817"/>
                </a:lnTo>
                <a:lnTo>
                  <a:pt x="0" y="825817"/>
                </a:lnTo>
                <a:lnTo>
                  <a:pt x="0" y="0"/>
                </a:lnTo>
                <a:close/>
              </a:path>
            </a:pathLst>
          </a:custGeom>
          <a:blipFill rotWithShape="1">
            <a:blip r:embed="rId13">
              <a:alphaModFix/>
            </a:blip>
            <a:stretch>
              <a:fillRect b="0" l="0" r="0" t="0"/>
            </a:stretch>
          </a:blipFill>
          <a:ln>
            <a:noFill/>
          </a:ln>
        </p:spPr>
      </p:sp>
      <p:sp>
        <p:nvSpPr>
          <p:cNvPr id="1047" name="Google Shape;1047;p34"/>
          <p:cNvSpPr/>
          <p:nvPr/>
        </p:nvSpPr>
        <p:spPr>
          <a:xfrm>
            <a:off x="8902141" y="8785012"/>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14">
              <a:alphaModFix/>
            </a:blip>
            <a:stretch>
              <a:fillRect b="0" l="0" r="0" t="0"/>
            </a:stretch>
          </a:blipFill>
          <a:ln>
            <a:noFill/>
          </a:ln>
        </p:spPr>
      </p:sp>
      <p:sp>
        <p:nvSpPr>
          <p:cNvPr id="1048" name="Google Shape;1048;p34"/>
          <p:cNvSpPr/>
          <p:nvPr/>
        </p:nvSpPr>
        <p:spPr>
          <a:xfrm>
            <a:off x="6716897" y="8918010"/>
            <a:ext cx="1760220" cy="697230"/>
          </a:xfrm>
          <a:custGeom>
            <a:rect b="b" l="l" r="r" t="t"/>
            <a:pathLst>
              <a:path extrusionOk="0" h="697230" w="1760220">
                <a:moveTo>
                  <a:pt x="0" y="0"/>
                </a:moveTo>
                <a:lnTo>
                  <a:pt x="1760220" y="0"/>
                </a:lnTo>
                <a:lnTo>
                  <a:pt x="1760220" y="697230"/>
                </a:lnTo>
                <a:lnTo>
                  <a:pt x="0" y="697230"/>
                </a:lnTo>
                <a:lnTo>
                  <a:pt x="0" y="0"/>
                </a:lnTo>
                <a:close/>
              </a:path>
            </a:pathLst>
          </a:custGeom>
          <a:blipFill rotWithShape="1">
            <a:blip r:embed="rId15">
              <a:alphaModFix/>
            </a:blip>
            <a:stretch>
              <a:fillRect b="0" l="0" r="-311" t="0"/>
            </a:stretch>
          </a:blipFill>
          <a:ln>
            <a:noFill/>
          </a:ln>
        </p:spPr>
      </p:sp>
      <p:sp>
        <p:nvSpPr>
          <p:cNvPr id="1049" name="Google Shape;1049;p34"/>
          <p:cNvSpPr/>
          <p:nvPr/>
        </p:nvSpPr>
        <p:spPr>
          <a:xfrm>
            <a:off x="4737544" y="8962177"/>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6">
              <a:alphaModFix/>
            </a:blip>
            <a:stretch>
              <a:fillRect b="0" l="0" r="0" t="0"/>
            </a:stretch>
          </a:blipFill>
          <a:ln>
            <a:noFill/>
          </a:ln>
        </p:spPr>
      </p:sp>
      <p:sp>
        <p:nvSpPr>
          <p:cNvPr id="1050" name="Google Shape;1050;p34"/>
          <p:cNvSpPr/>
          <p:nvPr/>
        </p:nvSpPr>
        <p:spPr>
          <a:xfrm>
            <a:off x="2814704" y="6084884"/>
            <a:ext cx="12658601" cy="1317812"/>
          </a:xfrm>
          <a:custGeom>
            <a:rect b="b" l="l" r="r" t="t"/>
            <a:pathLst>
              <a:path extrusionOk="0" h="1317812" w="12658601">
                <a:moveTo>
                  <a:pt x="0" y="0"/>
                </a:moveTo>
                <a:lnTo>
                  <a:pt x="12658601" y="0"/>
                </a:lnTo>
                <a:lnTo>
                  <a:pt x="12658601" y="1317813"/>
                </a:lnTo>
                <a:lnTo>
                  <a:pt x="0" y="1317813"/>
                </a:lnTo>
                <a:lnTo>
                  <a:pt x="0" y="0"/>
                </a:lnTo>
                <a:close/>
              </a:path>
            </a:pathLst>
          </a:custGeom>
          <a:blipFill rotWithShape="1">
            <a:blip r:embed="rId17">
              <a:alphaModFix/>
            </a:blip>
            <a:stretch>
              <a:fillRect b="0" l="0" r="0" t="0"/>
            </a:stretch>
          </a:blipFill>
          <a:ln>
            <a:noFill/>
          </a:ln>
        </p:spPr>
      </p:sp>
      <p:sp>
        <p:nvSpPr>
          <p:cNvPr id="1051" name="Google Shape;1051;p34"/>
          <p:cNvSpPr/>
          <p:nvPr/>
        </p:nvSpPr>
        <p:spPr>
          <a:xfrm>
            <a:off x="4737544" y="8962177"/>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18">
              <a:alphaModFix/>
            </a:blip>
            <a:stretch>
              <a:fillRect b="0" l="0" r="0" t="0"/>
            </a:stretch>
          </a:blipFill>
          <a:ln>
            <a:noFill/>
          </a:ln>
        </p:spPr>
      </p:sp>
      <p:sp>
        <p:nvSpPr>
          <p:cNvPr id="1052" name="Google Shape;1052;p34"/>
          <p:cNvSpPr/>
          <p:nvPr/>
        </p:nvSpPr>
        <p:spPr>
          <a:xfrm>
            <a:off x="7771914" y="598313"/>
            <a:ext cx="2744172" cy="2744172"/>
          </a:xfrm>
          <a:custGeom>
            <a:rect b="b" l="l" r="r" t="t"/>
            <a:pathLst>
              <a:path extrusionOk="0" h="2744172" w="2744172">
                <a:moveTo>
                  <a:pt x="0" y="0"/>
                </a:moveTo>
                <a:lnTo>
                  <a:pt x="2744172" y="0"/>
                </a:lnTo>
                <a:lnTo>
                  <a:pt x="2744172" y="2744171"/>
                </a:lnTo>
                <a:lnTo>
                  <a:pt x="0" y="2744171"/>
                </a:lnTo>
                <a:lnTo>
                  <a:pt x="0" y="0"/>
                </a:lnTo>
                <a:close/>
              </a:path>
            </a:pathLst>
          </a:custGeom>
          <a:blipFill rotWithShape="1">
            <a:blip r:embed="rId19">
              <a:alphaModFix/>
            </a:blip>
            <a:stretch>
              <a:fillRect b="0" l="0" r="0" t="0"/>
            </a:stretch>
          </a:blipFill>
          <a:ln>
            <a:noFill/>
          </a:ln>
        </p:spPr>
      </p:sp>
      <p:sp>
        <p:nvSpPr>
          <p:cNvPr id="1053" name="Google Shape;1053;p34"/>
          <p:cNvSpPr/>
          <p:nvPr/>
        </p:nvSpPr>
        <p:spPr>
          <a:xfrm>
            <a:off x="7771914" y="598313"/>
            <a:ext cx="2744172" cy="2744172"/>
          </a:xfrm>
          <a:custGeom>
            <a:rect b="b" l="l" r="r" t="t"/>
            <a:pathLst>
              <a:path extrusionOk="0" h="2744172" w="2744172">
                <a:moveTo>
                  <a:pt x="0" y="0"/>
                </a:moveTo>
                <a:lnTo>
                  <a:pt x="2744172" y="0"/>
                </a:lnTo>
                <a:lnTo>
                  <a:pt x="2744172" y="2744171"/>
                </a:lnTo>
                <a:lnTo>
                  <a:pt x="0" y="2744171"/>
                </a:lnTo>
                <a:lnTo>
                  <a:pt x="0" y="0"/>
                </a:lnTo>
                <a:close/>
              </a:path>
            </a:pathLst>
          </a:custGeom>
          <a:blipFill rotWithShape="1">
            <a:blip r:embed="rId20">
              <a:alphaModFix/>
            </a:blip>
            <a:stretch>
              <a:fillRect b="0" l="0" r="0" t="0"/>
            </a:stretch>
          </a:blipFill>
          <a:ln>
            <a:noFill/>
          </a:ln>
        </p:spPr>
      </p:sp>
      <p:sp>
        <p:nvSpPr>
          <p:cNvPr id="1054" name="Google Shape;1054;p34"/>
          <p:cNvSpPr txBox="1"/>
          <p:nvPr/>
        </p:nvSpPr>
        <p:spPr>
          <a:xfrm>
            <a:off x="6314875" y="7579538"/>
            <a:ext cx="11012710" cy="794163"/>
          </a:xfrm>
          <a:prstGeom prst="rect">
            <a:avLst/>
          </a:prstGeom>
          <a:noFill/>
          <a:ln>
            <a:noFill/>
          </a:ln>
        </p:spPr>
        <p:txBody>
          <a:bodyPr anchorCtr="0" anchor="t" bIns="0" lIns="0" spcFirstLastPara="1" rIns="0" wrap="square" tIns="0">
            <a:spAutoFit/>
          </a:bodyPr>
          <a:lstStyle/>
          <a:p>
            <a:pPr indent="0" lvl="0" marL="0" marR="0" rtl="0" algn="just">
              <a:lnSpc>
                <a:spcPct val="144044"/>
              </a:lnSpc>
              <a:spcBef>
                <a:spcPts val="0"/>
              </a:spcBef>
              <a:spcAft>
                <a:spcPts val="0"/>
              </a:spcAft>
              <a:buNone/>
            </a:pPr>
            <a:r>
              <a:rPr b="0" i="0" lang="en-US" sz="1444" u="none" cap="none" strike="noStrike">
                <a:solidFill>
                  <a:srgbClr val="000000"/>
                </a:solidFill>
                <a:latin typeface="Arial"/>
                <a:ea typeface="Arial"/>
                <a:cs typeface="Arial"/>
                <a:sym typeface="Arial"/>
              </a:rPr>
              <a:t>Gefördert durch die Europäische Union. Die geäußerten Ansichten und Meinungen sind jedoch ausschließlich die des/der Autors/Autorinnen und spiegeln nicht unbedingt die Ansichten der Europäischen Union oder der Europäischen Exekutivagentur für Bildung und Kultur (EACEA) wider. Weder die Europäische Union noch die EACEA können dafür verantwortlich gemacht werden.</a:t>
            </a:r>
            <a:endParaRPr/>
          </a:p>
        </p:txBody>
      </p:sp>
      <p:sp>
        <p:nvSpPr>
          <p:cNvPr id="1055" name="Google Shape;1055;p34"/>
          <p:cNvSpPr txBox="1"/>
          <p:nvPr/>
        </p:nvSpPr>
        <p:spPr>
          <a:xfrm>
            <a:off x="4044172" y="6110983"/>
            <a:ext cx="2437524" cy="410647"/>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b="0" i="0" lang="en-US" sz="2207" u="none" cap="none" strike="noStrike">
                <a:solidFill>
                  <a:srgbClr val="000000"/>
                </a:solidFill>
                <a:latin typeface="Arial"/>
                <a:ea typeface="Arial"/>
                <a:cs typeface="Arial"/>
                <a:sym typeface="Arial"/>
              </a:rPr>
              <a:t>PROJEKTCODE: </a:t>
            </a:r>
            <a:endParaRPr/>
          </a:p>
        </p:txBody>
      </p:sp>
      <p:sp>
        <p:nvSpPr>
          <p:cNvPr id="1056" name="Google Shape;1056;p34"/>
          <p:cNvSpPr txBox="1"/>
          <p:nvPr/>
        </p:nvSpPr>
        <p:spPr>
          <a:xfrm>
            <a:off x="6436347" y="6087742"/>
            <a:ext cx="7956994" cy="446702"/>
          </a:xfrm>
          <a:prstGeom prst="rect">
            <a:avLst/>
          </a:prstGeom>
          <a:noFill/>
          <a:ln>
            <a:noFill/>
          </a:ln>
        </p:spPr>
        <p:txBody>
          <a:bodyPr anchorCtr="0" anchor="t" bIns="0" lIns="0" spcFirstLastPara="1" rIns="0" wrap="square" tIns="0">
            <a:spAutoFit/>
          </a:bodyPr>
          <a:lstStyle/>
          <a:p>
            <a:pPr indent="0" lvl="0" marL="0" marR="0" rtl="0" algn="l">
              <a:lnSpc>
                <a:spcPct val="154119"/>
              </a:lnSpc>
              <a:spcBef>
                <a:spcPts val="0"/>
              </a:spcBef>
              <a:spcAft>
                <a:spcPts val="0"/>
              </a:spcAft>
              <a:buNone/>
            </a:pPr>
            <a:r>
              <a:rPr b="1" i="0" lang="en-US" sz="2221" u="none" cap="none" strike="noStrike">
                <a:solidFill>
                  <a:srgbClr val="000000"/>
                </a:solidFill>
                <a:latin typeface="Arial"/>
                <a:ea typeface="Arial"/>
                <a:cs typeface="Arial"/>
                <a:sym typeface="Arial"/>
              </a:rPr>
              <a:t>01147083-POWERINGCITIZENS-CERV-2023-CITIZENS-CIV</a:t>
            </a:r>
            <a:endParaRPr/>
          </a:p>
        </p:txBody>
      </p:sp>
      <p:sp>
        <p:nvSpPr>
          <p:cNvPr id="1057" name="Google Shape;1057;p34"/>
          <p:cNvSpPr txBox="1"/>
          <p:nvPr/>
        </p:nvSpPr>
        <p:spPr>
          <a:xfrm>
            <a:off x="6684712" y="6513157"/>
            <a:ext cx="5014541" cy="455009"/>
          </a:xfrm>
          <a:prstGeom prst="rect">
            <a:avLst/>
          </a:prstGeom>
          <a:noFill/>
          <a:ln>
            <a:noFill/>
          </a:ln>
        </p:spPr>
        <p:txBody>
          <a:bodyPr anchorCtr="0" anchor="t" bIns="0" lIns="0" spcFirstLastPara="1" rIns="0" wrap="square" tIns="0">
            <a:spAutoFit/>
          </a:bodyPr>
          <a:lstStyle/>
          <a:p>
            <a:pPr indent="0" lvl="0" marL="0" marR="0" rtl="0" algn="l">
              <a:lnSpc>
                <a:spcPct val="154088"/>
              </a:lnSpc>
              <a:spcBef>
                <a:spcPts val="0"/>
              </a:spcBef>
              <a:spcAft>
                <a:spcPts val="0"/>
              </a:spcAft>
              <a:buNone/>
            </a:pPr>
            <a:r>
              <a:rPr b="0" i="0" lang="en-US" sz="2250" u="none" cap="none" strike="noStrike">
                <a:solidFill>
                  <a:srgbClr val="000000"/>
                </a:solidFill>
                <a:latin typeface="Arial"/>
                <a:ea typeface="Arial"/>
                <a:cs typeface="Arial"/>
                <a:sym typeface="Arial"/>
              </a:rPr>
              <a:t>LAUFZEIT: 01.06.2024 bis 30.05.2026</a:t>
            </a:r>
            <a:endParaRPr/>
          </a:p>
        </p:txBody>
      </p:sp>
      <p:sp>
        <p:nvSpPr>
          <p:cNvPr id="1058" name="Google Shape;1058;p34"/>
          <p:cNvSpPr txBox="1"/>
          <p:nvPr/>
        </p:nvSpPr>
        <p:spPr>
          <a:xfrm>
            <a:off x="5864177" y="3795451"/>
            <a:ext cx="6949748" cy="1522143"/>
          </a:xfrm>
          <a:prstGeom prst="rect">
            <a:avLst/>
          </a:prstGeom>
          <a:noFill/>
          <a:ln>
            <a:noFill/>
          </a:ln>
        </p:spPr>
        <p:txBody>
          <a:bodyPr anchorCtr="0" anchor="t" bIns="0" lIns="0" spcFirstLastPara="1" rIns="0" wrap="square" tIns="0">
            <a:spAutoFit/>
          </a:bodyPr>
          <a:lstStyle/>
          <a:p>
            <a:pPr indent="0" lvl="0" marL="0" marR="0" rtl="0" algn="ctr">
              <a:lnSpc>
                <a:spcPct val="139997"/>
              </a:lnSpc>
              <a:spcBef>
                <a:spcPts val="0"/>
              </a:spcBef>
              <a:spcAft>
                <a:spcPts val="0"/>
              </a:spcAft>
              <a:buNone/>
            </a:pPr>
            <a:r>
              <a:rPr b="1" i="0" lang="en-US" sz="7948" u="none" cap="none" strike="noStrike">
                <a:solidFill>
                  <a:srgbClr val="0E3B44"/>
                </a:solidFill>
                <a:latin typeface="Arial"/>
                <a:ea typeface="Arial"/>
                <a:cs typeface="Arial"/>
                <a:sym typeface="Arial"/>
              </a:rPr>
              <a:t>Vielen Danke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